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0BFBD-58DC-4EA4-9A94-E2505979C907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sl-SI"/>
        </a:p>
      </dgm:t>
    </dgm:pt>
    <dgm:pt modelId="{04EE5B65-CD8C-49A9-AB9E-BA4D1F2A28F8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/>
            <a:t>METODE:</a:t>
          </a:r>
          <a:endParaRPr lang="sl-SI" dirty="0"/>
        </a:p>
      </dgm:t>
    </dgm:pt>
    <dgm:pt modelId="{00CAA373-2F3E-455C-A6BA-295F8EF5C0DE}" type="parTrans" cxnId="{18D06F03-16EC-42EE-B3C7-4DA2A3B755B9}">
      <dgm:prSet/>
      <dgm:spPr/>
      <dgm:t>
        <a:bodyPr/>
        <a:lstStyle/>
        <a:p>
          <a:endParaRPr lang="sl-SI"/>
        </a:p>
      </dgm:t>
    </dgm:pt>
    <dgm:pt modelId="{324540B4-5EAD-4FB3-896D-66B0AE72D600}" type="sibTrans" cxnId="{18D06F03-16EC-42EE-B3C7-4DA2A3B755B9}">
      <dgm:prSet/>
      <dgm:spPr/>
      <dgm:t>
        <a:bodyPr/>
        <a:lstStyle/>
        <a:p>
          <a:endParaRPr lang="sl-SI"/>
        </a:p>
      </dgm:t>
    </dgm:pt>
    <dgm:pt modelId="{AE87FF42-3BCD-4E9F-8B83-A41EC21B20DF}">
      <dgm:prSet phldrT="[besedilo]"/>
      <dgm:spPr/>
      <dgm:t>
        <a:bodyPr/>
        <a:lstStyle/>
        <a:p>
          <a:pPr lvl="0"/>
          <a:r>
            <a:rPr lang="sl-SI" dirty="0"/>
            <a:t>doživljajsko poslušanje;</a:t>
          </a:r>
        </a:p>
      </dgm:t>
    </dgm:pt>
    <dgm:pt modelId="{04DFD8B4-372E-4253-A7CE-EBB4D82CAD1A}" type="parTrans" cxnId="{4D69DA54-EAC0-41F7-85F5-A7FF7699A9BD}">
      <dgm:prSet/>
      <dgm:spPr/>
      <dgm:t>
        <a:bodyPr/>
        <a:lstStyle/>
        <a:p>
          <a:endParaRPr lang="sl-SI"/>
        </a:p>
      </dgm:t>
    </dgm:pt>
    <dgm:pt modelId="{CCFA1596-E0C9-4B84-B11E-7019C56E17D3}" type="sibTrans" cxnId="{4D69DA54-EAC0-41F7-85F5-A7FF7699A9BD}">
      <dgm:prSet/>
      <dgm:spPr/>
      <dgm:t>
        <a:bodyPr/>
        <a:lstStyle/>
        <a:p>
          <a:endParaRPr lang="sl-SI"/>
        </a:p>
      </dgm:t>
    </dgm:pt>
    <dgm:pt modelId="{D14BF5E6-5955-4B2F-838C-D9713705147A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/>
            <a:t>OBLIKE:</a:t>
          </a:r>
          <a:endParaRPr lang="sl-SI" dirty="0"/>
        </a:p>
      </dgm:t>
    </dgm:pt>
    <dgm:pt modelId="{BC8ACF25-D986-4A99-91C0-506E31D52826}" type="parTrans" cxnId="{71BE29BA-6EDF-4A7E-9732-0E41C1161568}">
      <dgm:prSet/>
      <dgm:spPr/>
      <dgm:t>
        <a:bodyPr/>
        <a:lstStyle/>
        <a:p>
          <a:endParaRPr lang="sl-SI"/>
        </a:p>
      </dgm:t>
    </dgm:pt>
    <dgm:pt modelId="{D9853BF8-E2A3-4066-90E4-B39AA1A9F1DE}" type="sibTrans" cxnId="{71BE29BA-6EDF-4A7E-9732-0E41C1161568}">
      <dgm:prSet/>
      <dgm:spPr/>
      <dgm:t>
        <a:bodyPr/>
        <a:lstStyle/>
        <a:p>
          <a:endParaRPr lang="sl-SI"/>
        </a:p>
      </dgm:t>
    </dgm:pt>
    <dgm:pt modelId="{75976785-7ABF-412A-9FAB-F7EA7DEFE93E}">
      <dgm:prSet phldrT="[besedilo]"/>
      <dgm:spPr/>
      <dgm:t>
        <a:bodyPr/>
        <a:lstStyle/>
        <a:p>
          <a:pPr lvl="0">
            <a:buFont typeface="Arial" panose="020B0604020202020204" pitchFamily="34" charset="0"/>
            <a:buChar char="•"/>
          </a:pPr>
          <a:r>
            <a:rPr lang="sl-SI" dirty="0"/>
            <a:t>skupna;</a:t>
          </a:r>
        </a:p>
      </dgm:t>
    </dgm:pt>
    <dgm:pt modelId="{22C888E8-9A33-45CB-A54B-1B11A14656F3}" type="parTrans" cxnId="{C9DB0D3F-FC24-4FF5-9BEF-0BCF16794196}">
      <dgm:prSet/>
      <dgm:spPr/>
      <dgm:t>
        <a:bodyPr/>
        <a:lstStyle/>
        <a:p>
          <a:endParaRPr lang="sl-SI"/>
        </a:p>
      </dgm:t>
    </dgm:pt>
    <dgm:pt modelId="{0E60D327-2CE6-413A-B9E2-0943CFCE52BC}" type="sibTrans" cxnId="{C9DB0D3F-FC24-4FF5-9BEF-0BCF16794196}">
      <dgm:prSet/>
      <dgm:spPr/>
      <dgm:t>
        <a:bodyPr/>
        <a:lstStyle/>
        <a:p>
          <a:endParaRPr lang="sl-SI"/>
        </a:p>
      </dgm:t>
    </dgm:pt>
    <dgm:pt modelId="{3943332A-9E4E-4316-A845-C5A2CCCF8A84}">
      <dgm:prSet phldrT="[besedilo]"/>
      <dgm:spPr/>
      <dgm:t>
        <a:bodyPr/>
        <a:lstStyle/>
        <a:p>
          <a:pPr lvl="0"/>
          <a:r>
            <a:rPr lang="sl-SI" dirty="0"/>
            <a:t>razgovor;</a:t>
          </a:r>
        </a:p>
      </dgm:t>
    </dgm:pt>
    <dgm:pt modelId="{934CACB2-3994-4B68-A628-4F31CD2BF92B}" type="parTrans" cxnId="{EAD74D08-415B-4983-96E0-E48C2650B7F6}">
      <dgm:prSet/>
      <dgm:spPr/>
      <dgm:t>
        <a:bodyPr/>
        <a:lstStyle/>
        <a:p>
          <a:endParaRPr lang="sl-SI"/>
        </a:p>
      </dgm:t>
    </dgm:pt>
    <dgm:pt modelId="{313B7EE5-2212-4939-91D5-E70A1DB5B7C2}" type="sibTrans" cxnId="{EAD74D08-415B-4983-96E0-E48C2650B7F6}">
      <dgm:prSet/>
      <dgm:spPr/>
      <dgm:t>
        <a:bodyPr/>
        <a:lstStyle/>
        <a:p>
          <a:endParaRPr lang="sl-SI"/>
        </a:p>
      </dgm:t>
    </dgm:pt>
    <dgm:pt modelId="{15A5C593-8F78-41D7-9C22-D65527A3D4E7}">
      <dgm:prSet phldrT="[besedilo]"/>
      <dgm:spPr/>
      <dgm:t>
        <a:bodyPr/>
        <a:lstStyle/>
        <a:p>
          <a:pPr lvl="0"/>
          <a:r>
            <a:rPr lang="sl-SI" dirty="0"/>
            <a:t>izražanje doživetij in predstav glasbenega dela z ustvarjalnim gibalnim izražanjem in verbalno komunikacijo.</a:t>
          </a:r>
        </a:p>
      </dgm:t>
    </dgm:pt>
    <dgm:pt modelId="{A5DFC682-6B7E-42D1-987D-09F335E62C9E}" type="parTrans" cxnId="{5CC28425-25FC-4F51-A87F-E6AE4235F9E6}">
      <dgm:prSet/>
      <dgm:spPr/>
      <dgm:t>
        <a:bodyPr/>
        <a:lstStyle/>
        <a:p>
          <a:endParaRPr lang="sl-SI"/>
        </a:p>
      </dgm:t>
    </dgm:pt>
    <dgm:pt modelId="{63DA041F-713A-40C5-90C3-91077EE87D84}" type="sibTrans" cxnId="{5CC28425-25FC-4F51-A87F-E6AE4235F9E6}">
      <dgm:prSet/>
      <dgm:spPr/>
      <dgm:t>
        <a:bodyPr/>
        <a:lstStyle/>
        <a:p>
          <a:endParaRPr lang="sl-SI"/>
        </a:p>
      </dgm:t>
    </dgm:pt>
    <dgm:pt modelId="{02433A5D-C1D2-4976-AB97-E0C7AAB86D50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/>
            <a:t>SREDSTVA:</a:t>
          </a:r>
          <a:endParaRPr lang="sl-SI" dirty="0"/>
        </a:p>
      </dgm:t>
    </dgm:pt>
    <dgm:pt modelId="{7815AC52-E221-4FA1-8C1C-62A0EF4E9283}" type="parTrans" cxnId="{E1765AE1-292F-4966-B452-3F0070F9118F}">
      <dgm:prSet/>
      <dgm:spPr/>
      <dgm:t>
        <a:bodyPr/>
        <a:lstStyle/>
        <a:p>
          <a:endParaRPr lang="sl-SI"/>
        </a:p>
      </dgm:t>
    </dgm:pt>
    <dgm:pt modelId="{5C781B4C-C1C3-479F-B420-3174531238A4}" type="sibTrans" cxnId="{E1765AE1-292F-4966-B452-3F0070F9118F}">
      <dgm:prSet/>
      <dgm:spPr/>
      <dgm:t>
        <a:bodyPr/>
        <a:lstStyle/>
        <a:p>
          <a:endParaRPr lang="sl-SI"/>
        </a:p>
      </dgm:t>
    </dgm:pt>
    <dgm:pt modelId="{B72C65DB-DC51-4424-A2D7-3ACEB632B14C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 rjuha;</a:t>
          </a:r>
        </a:p>
      </dgm:t>
    </dgm:pt>
    <dgm:pt modelId="{5256C804-CFAA-417D-A809-FCC8D633A642}" type="parTrans" cxnId="{DCE0F8CA-0134-4AEF-AA36-599D406DAABF}">
      <dgm:prSet/>
      <dgm:spPr/>
      <dgm:t>
        <a:bodyPr/>
        <a:lstStyle/>
        <a:p>
          <a:endParaRPr lang="sl-SI"/>
        </a:p>
      </dgm:t>
    </dgm:pt>
    <dgm:pt modelId="{84D225AF-D7F9-4520-A912-30B3C548B8F6}" type="sibTrans" cxnId="{DCE0F8CA-0134-4AEF-AA36-599D406DAABF}">
      <dgm:prSet/>
      <dgm:spPr/>
      <dgm:t>
        <a:bodyPr/>
        <a:lstStyle/>
        <a:p>
          <a:endParaRPr lang="sl-SI"/>
        </a:p>
      </dgm:t>
    </dgm:pt>
    <dgm:pt modelId="{ABBA9B7A-3A4A-4D59-AA9C-B26F87930FF0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dirty="0"/>
        </a:p>
      </dgm:t>
    </dgm:pt>
    <dgm:pt modelId="{E620D95D-D715-4E62-9CC5-CBF48950AFB9}" type="parTrans" cxnId="{78E42AF3-4EEB-42F5-8E29-7A4472C52B9B}">
      <dgm:prSet/>
      <dgm:spPr/>
      <dgm:t>
        <a:bodyPr/>
        <a:lstStyle/>
        <a:p>
          <a:endParaRPr lang="sl-SI"/>
        </a:p>
      </dgm:t>
    </dgm:pt>
    <dgm:pt modelId="{3A671D65-12BD-436F-BB28-A4399BB8A434}" type="sibTrans" cxnId="{78E42AF3-4EEB-42F5-8E29-7A4472C52B9B}">
      <dgm:prSet/>
      <dgm:spPr/>
      <dgm:t>
        <a:bodyPr/>
        <a:lstStyle/>
        <a:p>
          <a:endParaRPr lang="sl-SI"/>
        </a:p>
      </dgm:t>
    </dgm:pt>
    <dgm:pt modelId="{96B03A6A-C585-495D-9D94-94F4E7742578}">
      <dgm:prSet phldrT="[besedilo]"/>
      <dgm:spPr/>
      <dgm:t>
        <a:bodyPr/>
        <a:lstStyle/>
        <a:p>
          <a:pPr lvl="0">
            <a:buFont typeface="Arial" panose="020B0604020202020204" pitchFamily="34" charset="0"/>
            <a:buChar char="•"/>
          </a:pPr>
          <a:r>
            <a:rPr lang="sl-SI" dirty="0"/>
            <a:t>skupinska.</a:t>
          </a:r>
        </a:p>
      </dgm:t>
    </dgm:pt>
    <dgm:pt modelId="{C2837950-35C0-4EAF-A0B0-0A8192FA4449}" type="parTrans" cxnId="{8DE258FE-6EB6-4D11-B571-DA113BD41BCF}">
      <dgm:prSet/>
      <dgm:spPr/>
      <dgm:t>
        <a:bodyPr/>
        <a:lstStyle/>
        <a:p>
          <a:endParaRPr lang="sl-SI"/>
        </a:p>
      </dgm:t>
    </dgm:pt>
    <dgm:pt modelId="{7F4398DA-EA18-4D6F-8734-854D1D2E6069}" type="sibTrans" cxnId="{8DE258FE-6EB6-4D11-B571-DA113BD41BCF}">
      <dgm:prSet/>
      <dgm:spPr/>
      <dgm:t>
        <a:bodyPr/>
        <a:lstStyle/>
        <a:p>
          <a:endParaRPr lang="sl-SI"/>
        </a:p>
      </dgm:t>
    </dgm:pt>
    <dgm:pt modelId="{115A3B78-AF4C-4452-8783-B88AEB3FE5F6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 vrv;</a:t>
          </a:r>
        </a:p>
      </dgm:t>
    </dgm:pt>
    <dgm:pt modelId="{BF337424-4091-45F1-8ABE-2834738D4D7F}" type="parTrans" cxnId="{392C972C-3740-4F9E-9D91-A63B43E8C9CD}">
      <dgm:prSet/>
      <dgm:spPr/>
      <dgm:t>
        <a:bodyPr/>
        <a:lstStyle/>
        <a:p>
          <a:endParaRPr lang="sl-SI"/>
        </a:p>
      </dgm:t>
    </dgm:pt>
    <dgm:pt modelId="{B240E857-577F-4F63-922F-B239E5C252DD}" type="sibTrans" cxnId="{392C972C-3740-4F9E-9D91-A63B43E8C9CD}">
      <dgm:prSet/>
      <dgm:spPr/>
      <dgm:t>
        <a:bodyPr/>
        <a:lstStyle/>
        <a:p>
          <a:endParaRPr lang="sl-SI"/>
        </a:p>
      </dgm:t>
    </dgm:pt>
    <dgm:pt modelId="{BDE68DED-20CE-4A24-BDD5-61C97BD1A4E4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 »glasbeni spomin«;</a:t>
          </a:r>
        </a:p>
      </dgm:t>
    </dgm:pt>
    <dgm:pt modelId="{FBC2B8A4-0F0D-4F43-B646-20B51F42EC35}" type="parTrans" cxnId="{F3A7D1A5-8933-42D8-A6EC-2D5C407982C5}">
      <dgm:prSet/>
      <dgm:spPr/>
      <dgm:t>
        <a:bodyPr/>
        <a:lstStyle/>
        <a:p>
          <a:endParaRPr lang="sl-SI"/>
        </a:p>
      </dgm:t>
    </dgm:pt>
    <dgm:pt modelId="{9D91BF34-2268-47DD-BDCC-21099FD8E756}" type="sibTrans" cxnId="{F3A7D1A5-8933-42D8-A6EC-2D5C407982C5}">
      <dgm:prSet/>
      <dgm:spPr/>
      <dgm:t>
        <a:bodyPr/>
        <a:lstStyle/>
        <a:p>
          <a:endParaRPr lang="sl-SI"/>
        </a:p>
      </dgm:t>
    </dgm:pt>
    <dgm:pt modelId="{30DB031F-6A9A-4E95-A8D6-62054708F670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 svetilka;</a:t>
          </a:r>
        </a:p>
      </dgm:t>
    </dgm:pt>
    <dgm:pt modelId="{D92313B5-5BBF-4523-9096-CCCAC9504AD6}" type="parTrans" cxnId="{13D524E8-52BA-495A-A70C-8DCCC804AA33}">
      <dgm:prSet/>
      <dgm:spPr/>
      <dgm:t>
        <a:bodyPr/>
        <a:lstStyle/>
        <a:p>
          <a:endParaRPr lang="sl-SI"/>
        </a:p>
      </dgm:t>
    </dgm:pt>
    <dgm:pt modelId="{F61B98C0-D15E-43A8-A988-3922784BBFC7}" type="sibTrans" cxnId="{13D524E8-52BA-495A-A70C-8DCCC804AA33}">
      <dgm:prSet/>
      <dgm:spPr/>
      <dgm:t>
        <a:bodyPr/>
        <a:lstStyle/>
        <a:p>
          <a:endParaRPr lang="sl-SI"/>
        </a:p>
      </dgm:t>
    </dgm:pt>
    <dgm:pt modelId="{46A6161F-7464-439E-9ADE-E4178A75CFB4}">
      <dgm:prSet phldrT="[besedil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 USB ključek, na katerem je glasba.</a:t>
          </a:r>
        </a:p>
      </dgm:t>
    </dgm:pt>
    <dgm:pt modelId="{E7FA87E9-8A38-4DEB-B5CA-9192C60B2BB5}" type="parTrans" cxnId="{27F649E2-7ECA-470A-9282-93DA66DC9293}">
      <dgm:prSet/>
      <dgm:spPr/>
      <dgm:t>
        <a:bodyPr/>
        <a:lstStyle/>
        <a:p>
          <a:endParaRPr lang="sl-SI"/>
        </a:p>
      </dgm:t>
    </dgm:pt>
    <dgm:pt modelId="{B9071C66-4A1B-49B9-AB91-E5B4BE511FD1}" type="sibTrans" cxnId="{27F649E2-7ECA-470A-9282-93DA66DC9293}">
      <dgm:prSet/>
      <dgm:spPr/>
      <dgm:t>
        <a:bodyPr/>
        <a:lstStyle/>
        <a:p>
          <a:endParaRPr lang="sl-SI"/>
        </a:p>
      </dgm:t>
    </dgm:pt>
    <dgm:pt modelId="{ABB68A78-1EEC-4E0A-B27C-92AD478050A0}">
      <dgm:prSet phldrT="[besedilo]"/>
      <dgm:spPr/>
      <dgm:t>
        <a:bodyPr/>
        <a:lstStyle/>
        <a:p>
          <a:pPr lvl="0"/>
          <a:r>
            <a:rPr lang="sl-SI" dirty="0"/>
            <a:t>pogovor;</a:t>
          </a:r>
        </a:p>
      </dgm:t>
    </dgm:pt>
    <dgm:pt modelId="{B50EE098-8EE8-4B14-9BAE-AD6710E8E54B}" type="parTrans" cxnId="{6A6CC42E-09D3-4474-88EB-2E13FA15F175}">
      <dgm:prSet/>
      <dgm:spPr/>
      <dgm:t>
        <a:bodyPr/>
        <a:lstStyle/>
        <a:p>
          <a:endParaRPr lang="sl-SI"/>
        </a:p>
      </dgm:t>
    </dgm:pt>
    <dgm:pt modelId="{F8699AC7-2117-4AA7-9FBA-3B2828EEFCA9}" type="sibTrans" cxnId="{6A6CC42E-09D3-4474-88EB-2E13FA15F175}">
      <dgm:prSet/>
      <dgm:spPr/>
      <dgm:t>
        <a:bodyPr/>
        <a:lstStyle/>
        <a:p>
          <a:endParaRPr lang="sl-SI"/>
        </a:p>
      </dgm:t>
    </dgm:pt>
    <dgm:pt modelId="{22E22304-6104-4C9A-A52F-C90B82E418F2}" type="pres">
      <dgm:prSet presAssocID="{E2F0BFBD-58DC-4EA4-9A94-E2505979C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E55A7A-819F-4DF3-98A6-6F457EE5079A}" type="pres">
      <dgm:prSet presAssocID="{04EE5B65-CD8C-49A9-AB9E-BA4D1F2A28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48572C-2184-4EC6-92D9-2439FFB6A8E2}" type="pres">
      <dgm:prSet presAssocID="{04EE5B65-CD8C-49A9-AB9E-BA4D1F2A28F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76D333-571A-41E9-953C-D1E27ACC6B72}" type="pres">
      <dgm:prSet presAssocID="{D14BF5E6-5955-4B2F-838C-D971370514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21EFAC4-CD85-4546-AAFE-4E75317FCD6E}" type="pres">
      <dgm:prSet presAssocID="{D14BF5E6-5955-4B2F-838C-D9713705147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0595885-C9AC-4F40-A0B9-7475EBE3465F}" type="pres">
      <dgm:prSet presAssocID="{02433A5D-C1D2-4976-AB97-E0C7AAB86D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30991D-761D-4F94-BEAE-3DA5A6394FDB}" type="pres">
      <dgm:prSet presAssocID="{02433A5D-C1D2-4976-AB97-E0C7AAB86D5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1BE29BA-6EDF-4A7E-9732-0E41C1161568}" srcId="{E2F0BFBD-58DC-4EA4-9A94-E2505979C907}" destId="{D14BF5E6-5955-4B2F-838C-D9713705147A}" srcOrd="1" destOrd="0" parTransId="{BC8ACF25-D986-4A99-91C0-506E31D52826}" sibTransId="{D9853BF8-E2A3-4066-90E4-B39AA1A9F1DE}"/>
    <dgm:cxn modelId="{E1765AE1-292F-4966-B452-3F0070F9118F}" srcId="{E2F0BFBD-58DC-4EA4-9A94-E2505979C907}" destId="{02433A5D-C1D2-4976-AB97-E0C7AAB86D50}" srcOrd="2" destOrd="0" parTransId="{7815AC52-E221-4FA1-8C1C-62A0EF4E9283}" sibTransId="{5C781B4C-C1C3-479F-B420-3174531238A4}"/>
    <dgm:cxn modelId="{78E42AF3-4EEB-42F5-8E29-7A4472C52B9B}" srcId="{02433A5D-C1D2-4976-AB97-E0C7AAB86D50}" destId="{ABBA9B7A-3A4A-4D59-AA9C-B26F87930FF0}" srcOrd="5" destOrd="0" parTransId="{E620D95D-D715-4E62-9CC5-CBF48950AFB9}" sibTransId="{3A671D65-12BD-436F-BB28-A4399BB8A434}"/>
    <dgm:cxn modelId="{DAD25980-26AB-49D7-BD95-3143C5CFEEC3}" type="presOf" srcId="{96B03A6A-C585-495D-9D94-94F4E7742578}" destId="{F21EFAC4-CD85-4546-AAFE-4E75317FCD6E}" srcOrd="0" destOrd="1" presId="urn:microsoft.com/office/officeart/2005/8/layout/vList2"/>
    <dgm:cxn modelId="{F3A7D1A5-8933-42D8-A6EC-2D5C407982C5}" srcId="{02433A5D-C1D2-4976-AB97-E0C7AAB86D50}" destId="{BDE68DED-20CE-4A24-BDD5-61C97BD1A4E4}" srcOrd="2" destOrd="0" parTransId="{FBC2B8A4-0F0D-4F43-B646-20B51F42EC35}" sibTransId="{9D91BF34-2268-47DD-BDCC-21099FD8E756}"/>
    <dgm:cxn modelId="{F521D12D-637A-4CB3-89BD-3E6436F869DC}" type="presOf" srcId="{30DB031F-6A9A-4E95-A8D6-62054708F670}" destId="{4030991D-761D-4F94-BEAE-3DA5A6394FDB}" srcOrd="0" destOrd="3" presId="urn:microsoft.com/office/officeart/2005/8/layout/vList2"/>
    <dgm:cxn modelId="{5CC28425-25FC-4F51-A87F-E6AE4235F9E6}" srcId="{04EE5B65-CD8C-49A9-AB9E-BA4D1F2A28F8}" destId="{15A5C593-8F78-41D7-9C22-D65527A3D4E7}" srcOrd="3" destOrd="0" parTransId="{A5DFC682-6B7E-42D1-987D-09F335E62C9E}" sibTransId="{63DA041F-713A-40C5-90C3-91077EE87D84}"/>
    <dgm:cxn modelId="{72F0D5E0-ACBA-4FC2-9F68-96636577B73B}" type="presOf" srcId="{75976785-7ABF-412A-9FAB-F7EA7DEFE93E}" destId="{F21EFAC4-CD85-4546-AAFE-4E75317FCD6E}" srcOrd="0" destOrd="0" presId="urn:microsoft.com/office/officeart/2005/8/layout/vList2"/>
    <dgm:cxn modelId="{C9DB0D3F-FC24-4FF5-9BEF-0BCF16794196}" srcId="{D14BF5E6-5955-4B2F-838C-D9713705147A}" destId="{75976785-7ABF-412A-9FAB-F7EA7DEFE93E}" srcOrd="0" destOrd="0" parTransId="{22C888E8-9A33-45CB-A54B-1B11A14656F3}" sibTransId="{0E60D327-2CE6-413A-B9E2-0943CFCE52BC}"/>
    <dgm:cxn modelId="{BA1D9FD7-E93F-4675-9E4B-46DFF9C3B058}" type="presOf" srcId="{02433A5D-C1D2-4976-AB97-E0C7AAB86D50}" destId="{F0595885-C9AC-4F40-A0B9-7475EBE3465F}" srcOrd="0" destOrd="0" presId="urn:microsoft.com/office/officeart/2005/8/layout/vList2"/>
    <dgm:cxn modelId="{13D524E8-52BA-495A-A70C-8DCCC804AA33}" srcId="{02433A5D-C1D2-4976-AB97-E0C7AAB86D50}" destId="{30DB031F-6A9A-4E95-A8D6-62054708F670}" srcOrd="3" destOrd="0" parTransId="{D92313B5-5BBF-4523-9096-CCCAC9504AD6}" sibTransId="{F61B98C0-D15E-43A8-A988-3922784BBFC7}"/>
    <dgm:cxn modelId="{3D30E5BE-B18F-47E6-B48A-5CE6F7852DCA}" type="presOf" srcId="{BDE68DED-20CE-4A24-BDD5-61C97BD1A4E4}" destId="{4030991D-761D-4F94-BEAE-3DA5A6394FDB}" srcOrd="0" destOrd="2" presId="urn:microsoft.com/office/officeart/2005/8/layout/vList2"/>
    <dgm:cxn modelId="{4D69DA54-EAC0-41F7-85F5-A7FF7699A9BD}" srcId="{04EE5B65-CD8C-49A9-AB9E-BA4D1F2A28F8}" destId="{AE87FF42-3BCD-4E9F-8B83-A41EC21B20DF}" srcOrd="0" destOrd="0" parTransId="{04DFD8B4-372E-4253-A7CE-EBB4D82CAD1A}" sibTransId="{CCFA1596-E0C9-4B84-B11E-7019C56E17D3}"/>
    <dgm:cxn modelId="{99ECDE26-CFE7-42C0-B634-D6D75E63C78B}" type="presOf" srcId="{E2F0BFBD-58DC-4EA4-9A94-E2505979C907}" destId="{22E22304-6104-4C9A-A52F-C90B82E418F2}" srcOrd="0" destOrd="0" presId="urn:microsoft.com/office/officeart/2005/8/layout/vList2"/>
    <dgm:cxn modelId="{03951F0B-4CC1-4539-985F-B59163225ECC}" type="presOf" srcId="{115A3B78-AF4C-4452-8783-B88AEB3FE5F6}" destId="{4030991D-761D-4F94-BEAE-3DA5A6394FDB}" srcOrd="0" destOrd="1" presId="urn:microsoft.com/office/officeart/2005/8/layout/vList2"/>
    <dgm:cxn modelId="{392C972C-3740-4F9E-9D91-A63B43E8C9CD}" srcId="{02433A5D-C1D2-4976-AB97-E0C7AAB86D50}" destId="{115A3B78-AF4C-4452-8783-B88AEB3FE5F6}" srcOrd="1" destOrd="0" parTransId="{BF337424-4091-45F1-8ABE-2834738D4D7F}" sibTransId="{B240E857-577F-4F63-922F-B239E5C252DD}"/>
    <dgm:cxn modelId="{0D2B1258-E34F-4A47-901A-FC3B1EE622C2}" type="presOf" srcId="{ABBA9B7A-3A4A-4D59-AA9C-B26F87930FF0}" destId="{4030991D-761D-4F94-BEAE-3DA5A6394FDB}" srcOrd="0" destOrd="5" presId="urn:microsoft.com/office/officeart/2005/8/layout/vList2"/>
    <dgm:cxn modelId="{27F649E2-7ECA-470A-9282-93DA66DC9293}" srcId="{02433A5D-C1D2-4976-AB97-E0C7AAB86D50}" destId="{46A6161F-7464-439E-9ADE-E4178A75CFB4}" srcOrd="4" destOrd="0" parTransId="{E7FA87E9-8A38-4DEB-B5CA-9192C60B2BB5}" sibTransId="{B9071C66-4A1B-49B9-AB91-E5B4BE511FD1}"/>
    <dgm:cxn modelId="{C4664448-18A2-4775-91A6-5DEB19C698FF}" type="presOf" srcId="{04EE5B65-CD8C-49A9-AB9E-BA4D1F2A28F8}" destId="{75E55A7A-819F-4DF3-98A6-6F457EE5079A}" srcOrd="0" destOrd="0" presId="urn:microsoft.com/office/officeart/2005/8/layout/vList2"/>
    <dgm:cxn modelId="{BC2179AE-DEDD-4B96-AC64-3C84E1F96185}" type="presOf" srcId="{D14BF5E6-5955-4B2F-838C-D9713705147A}" destId="{5076D333-571A-41E9-953C-D1E27ACC6B72}" srcOrd="0" destOrd="0" presId="urn:microsoft.com/office/officeart/2005/8/layout/vList2"/>
    <dgm:cxn modelId="{95335589-F54F-4C5F-9AF5-98A33BB80189}" type="presOf" srcId="{ABB68A78-1EEC-4E0A-B27C-92AD478050A0}" destId="{2048572C-2184-4EC6-92D9-2439FFB6A8E2}" srcOrd="0" destOrd="1" presId="urn:microsoft.com/office/officeart/2005/8/layout/vList2"/>
    <dgm:cxn modelId="{DCE0F8CA-0134-4AEF-AA36-599D406DAABF}" srcId="{02433A5D-C1D2-4976-AB97-E0C7AAB86D50}" destId="{B72C65DB-DC51-4424-A2D7-3ACEB632B14C}" srcOrd="0" destOrd="0" parTransId="{5256C804-CFAA-417D-A809-FCC8D633A642}" sibTransId="{84D225AF-D7F9-4520-A912-30B3C548B8F6}"/>
    <dgm:cxn modelId="{5090EBA0-8528-41EE-B621-938799CB755C}" type="presOf" srcId="{3943332A-9E4E-4316-A845-C5A2CCCF8A84}" destId="{2048572C-2184-4EC6-92D9-2439FFB6A8E2}" srcOrd="0" destOrd="2" presId="urn:microsoft.com/office/officeart/2005/8/layout/vList2"/>
    <dgm:cxn modelId="{EAD74D08-415B-4983-96E0-E48C2650B7F6}" srcId="{04EE5B65-CD8C-49A9-AB9E-BA4D1F2A28F8}" destId="{3943332A-9E4E-4316-A845-C5A2CCCF8A84}" srcOrd="2" destOrd="0" parTransId="{934CACB2-3994-4B68-A628-4F31CD2BF92B}" sibTransId="{313B7EE5-2212-4939-91D5-E70A1DB5B7C2}"/>
    <dgm:cxn modelId="{6A6CC42E-09D3-4474-88EB-2E13FA15F175}" srcId="{04EE5B65-CD8C-49A9-AB9E-BA4D1F2A28F8}" destId="{ABB68A78-1EEC-4E0A-B27C-92AD478050A0}" srcOrd="1" destOrd="0" parTransId="{B50EE098-8EE8-4B14-9BAE-AD6710E8E54B}" sibTransId="{F8699AC7-2117-4AA7-9FBA-3B2828EEFCA9}"/>
    <dgm:cxn modelId="{DC9FB364-8761-40DF-A2E9-F1747EB40FFD}" type="presOf" srcId="{46A6161F-7464-439E-9ADE-E4178A75CFB4}" destId="{4030991D-761D-4F94-BEAE-3DA5A6394FDB}" srcOrd="0" destOrd="4" presId="urn:microsoft.com/office/officeart/2005/8/layout/vList2"/>
    <dgm:cxn modelId="{18D06F03-16EC-42EE-B3C7-4DA2A3B755B9}" srcId="{E2F0BFBD-58DC-4EA4-9A94-E2505979C907}" destId="{04EE5B65-CD8C-49A9-AB9E-BA4D1F2A28F8}" srcOrd="0" destOrd="0" parTransId="{00CAA373-2F3E-455C-A6BA-295F8EF5C0DE}" sibTransId="{324540B4-5EAD-4FB3-896D-66B0AE72D600}"/>
    <dgm:cxn modelId="{A7D44C04-2B03-4552-B51A-75373355B3CF}" type="presOf" srcId="{B72C65DB-DC51-4424-A2D7-3ACEB632B14C}" destId="{4030991D-761D-4F94-BEAE-3DA5A6394FDB}" srcOrd="0" destOrd="0" presId="urn:microsoft.com/office/officeart/2005/8/layout/vList2"/>
    <dgm:cxn modelId="{4F62C834-E32F-48C1-BA90-BD02817D85CC}" type="presOf" srcId="{AE87FF42-3BCD-4E9F-8B83-A41EC21B20DF}" destId="{2048572C-2184-4EC6-92D9-2439FFB6A8E2}" srcOrd="0" destOrd="0" presId="urn:microsoft.com/office/officeart/2005/8/layout/vList2"/>
    <dgm:cxn modelId="{8DE258FE-6EB6-4D11-B571-DA113BD41BCF}" srcId="{D14BF5E6-5955-4B2F-838C-D9713705147A}" destId="{96B03A6A-C585-495D-9D94-94F4E7742578}" srcOrd="1" destOrd="0" parTransId="{C2837950-35C0-4EAF-A0B0-0A8192FA4449}" sibTransId="{7F4398DA-EA18-4D6F-8734-854D1D2E6069}"/>
    <dgm:cxn modelId="{C84166E0-E58F-4E64-B01F-77DB784DE72A}" type="presOf" srcId="{15A5C593-8F78-41D7-9C22-D65527A3D4E7}" destId="{2048572C-2184-4EC6-92D9-2439FFB6A8E2}" srcOrd="0" destOrd="3" presId="urn:microsoft.com/office/officeart/2005/8/layout/vList2"/>
    <dgm:cxn modelId="{4DEA85F0-C6ED-4DB9-B2EA-8F86B6D80979}" type="presParOf" srcId="{22E22304-6104-4C9A-A52F-C90B82E418F2}" destId="{75E55A7A-819F-4DF3-98A6-6F457EE5079A}" srcOrd="0" destOrd="0" presId="urn:microsoft.com/office/officeart/2005/8/layout/vList2"/>
    <dgm:cxn modelId="{2A6196D4-42C6-4222-9833-7F971F1447A9}" type="presParOf" srcId="{22E22304-6104-4C9A-A52F-C90B82E418F2}" destId="{2048572C-2184-4EC6-92D9-2439FFB6A8E2}" srcOrd="1" destOrd="0" presId="urn:microsoft.com/office/officeart/2005/8/layout/vList2"/>
    <dgm:cxn modelId="{4BFF256F-6362-41D7-862A-ECF92C6C70A4}" type="presParOf" srcId="{22E22304-6104-4C9A-A52F-C90B82E418F2}" destId="{5076D333-571A-41E9-953C-D1E27ACC6B72}" srcOrd="2" destOrd="0" presId="urn:microsoft.com/office/officeart/2005/8/layout/vList2"/>
    <dgm:cxn modelId="{86776281-1E2A-4F54-86E1-C9788B931C12}" type="presParOf" srcId="{22E22304-6104-4C9A-A52F-C90B82E418F2}" destId="{F21EFAC4-CD85-4546-AAFE-4E75317FCD6E}" srcOrd="3" destOrd="0" presId="urn:microsoft.com/office/officeart/2005/8/layout/vList2"/>
    <dgm:cxn modelId="{96F6A67F-86F1-42FC-8E3F-ED9CB89C74B2}" type="presParOf" srcId="{22E22304-6104-4C9A-A52F-C90B82E418F2}" destId="{F0595885-C9AC-4F40-A0B9-7475EBE3465F}" srcOrd="4" destOrd="0" presId="urn:microsoft.com/office/officeart/2005/8/layout/vList2"/>
    <dgm:cxn modelId="{ADC21651-FD3F-44E3-8D45-61F57991DADA}" type="presParOf" srcId="{22E22304-6104-4C9A-A52F-C90B82E418F2}" destId="{4030991D-761D-4F94-BEAE-3DA5A6394FD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38197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316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039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0188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178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650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130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03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1980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9989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1291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5CDDD3-05F0-49ED-8BB4-5729859CD0D9}" type="datetimeFigureOut">
              <a:rPr lang="sl-SI" smtClean="0"/>
              <a:pPr/>
              <a:t>31. 05. 2020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912795-ECC6-43B8-87C3-4FFD8526152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200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44835" y="1862927"/>
            <a:ext cx="9070848" cy="2345827"/>
          </a:xfrm>
        </p:spPr>
        <p:txBody>
          <a:bodyPr/>
          <a:lstStyle/>
          <a:p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DEJAVNOST: izražanje čustev in občutkov ter ustvarjanje ob poslušanju glasbe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>IZBIRNI PREDMET GLASBENO </a:t>
            </a:r>
            <a:r>
              <a:rPr lang="sl-SI" sz="2400" dirty="0" smtClean="0"/>
              <a:t>USTVARJANJE,</a:t>
            </a:r>
            <a:br>
              <a:rPr lang="sl-SI" sz="2400" dirty="0" smtClean="0"/>
            </a:br>
            <a:r>
              <a:rPr lang="sl-SI" sz="2400" dirty="0" smtClean="0"/>
              <a:t> Pedagoška fakulteta v Ljubljani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1708" y="4227226"/>
            <a:ext cx="9070848" cy="124847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Barbara Radelj, Monika Pust in Alenka </a:t>
            </a:r>
            <a:r>
              <a:rPr lang="sl-SI" dirty="0" smtClean="0"/>
              <a:t>Dolanc</a:t>
            </a:r>
          </a:p>
          <a:p>
            <a:r>
              <a:rPr lang="sl-SI" dirty="0" smtClean="0"/>
              <a:t>PV IŠ, 3. </a:t>
            </a:r>
            <a:r>
              <a:rPr lang="sl-SI" dirty="0" smtClean="0"/>
              <a:t>letnik</a:t>
            </a:r>
          </a:p>
          <a:p>
            <a:r>
              <a:rPr lang="sl-SI" dirty="0" smtClean="0"/>
              <a:t>Mentorica: Brina Jež Brezavšček, izredna profesorica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maj</a:t>
            </a:r>
            <a:r>
              <a:rPr lang="sl-SI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xmlns="" val="352143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2C8DCBC9-E0DE-46B3-8FAE-C5C151378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sl-SI" sz="3000"/>
              <a:t>5. DEJAVNOST: sprostitev z risanjem s flomastri po osvetljeni rjuhi </a:t>
            </a:r>
            <a:br>
              <a:rPr lang="sl-SI" sz="3000"/>
            </a:br>
            <a:endParaRPr lang="sl-SI" sz="300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sl-SI" sz="1700" b="1" dirty="0"/>
              <a:t>VZGOJITELJ:</a:t>
            </a:r>
          </a:p>
          <a:p>
            <a:pPr fontAlgn="t"/>
            <a:r>
              <a:rPr lang="sl-SI" sz="1700" dirty="0"/>
              <a:t>Pripravi flomastre/tempera barve/tuš, prstne barve … in otrokom poda navodila. </a:t>
            </a:r>
          </a:p>
          <a:p>
            <a:pPr fontAlgn="t"/>
            <a:endParaRPr lang="sl-SI" sz="1700" dirty="0"/>
          </a:p>
          <a:p>
            <a:pPr marL="0" indent="0" fontAlgn="t">
              <a:buNone/>
            </a:pPr>
            <a:r>
              <a:rPr lang="sl-SI" sz="1700" b="1" dirty="0"/>
              <a:t>OTROCI:</a:t>
            </a:r>
          </a:p>
          <a:p>
            <a:pPr fontAlgn="t"/>
            <a:r>
              <a:rPr lang="sl-SI" sz="1700" dirty="0"/>
              <a:t>Otroci doživljajsko ustvarjajo svoje občutke na rjuhe.</a:t>
            </a:r>
          </a:p>
          <a:p>
            <a:pPr marL="0" indent="0">
              <a:buNone/>
            </a:pPr>
            <a:endParaRPr lang="sl-SI" sz="1700" dirty="0"/>
          </a:p>
          <a:p>
            <a:pPr marL="0" indent="0">
              <a:buNone/>
            </a:pPr>
            <a:r>
              <a:rPr lang="sl-SI" sz="1700" u="sng" dirty="0"/>
              <a:t>Možne različice in prilagoditve</a:t>
            </a:r>
            <a:r>
              <a:rPr lang="sl-SI" sz="1700" dirty="0"/>
              <a:t>: </a:t>
            </a:r>
          </a:p>
          <a:p>
            <a:pPr>
              <a:buFontTx/>
              <a:buChar char="-"/>
            </a:pPr>
            <a:r>
              <a:rPr lang="sl-SI" sz="1700" dirty="0"/>
              <a:t>tempera barve, prstne barve, tuš, </a:t>
            </a:r>
            <a:r>
              <a:rPr lang="sl-SI" sz="1700" dirty="0" err="1"/>
              <a:t>odtiskovanje</a:t>
            </a:r>
            <a:r>
              <a:rPr lang="sl-SI" sz="1700" dirty="0"/>
              <a:t>,</a:t>
            </a:r>
          </a:p>
          <a:p>
            <a:pPr>
              <a:buFontTx/>
              <a:buChar char="-"/>
            </a:pPr>
            <a:r>
              <a:rPr lang="sl-SI" sz="1700" dirty="0"/>
              <a:t>individualno likovno ustvarjanje, skupinsko ustvarjanje.</a:t>
            </a:r>
          </a:p>
        </p:txBody>
      </p:sp>
      <p:pic>
        <p:nvPicPr>
          <p:cNvPr id="7" name="Slika 6" descr="Slika, ki vsebuje besede notranji, stoječe, voda, moški&#10;&#10;Opis je samodejno ustvarjen">
            <a:extLst>
              <a:ext uri="{FF2B5EF4-FFF2-40B4-BE49-F238E27FC236}">
                <a16:creationId xmlns="" xmlns:a16="http://schemas.microsoft.com/office/drawing/2014/main" id="{43AFED86-8702-49A7-9810-387B196A7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56" r="2" b="36962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6" name="Slika 5" descr="Slika, ki vsebuje besede sedeče, bela, pokrito, soba&#10;&#10;Opis je samodejno ustvarjen">
            <a:extLst>
              <a:ext uri="{FF2B5EF4-FFF2-40B4-BE49-F238E27FC236}">
                <a16:creationId xmlns="" xmlns:a16="http://schemas.microsoft.com/office/drawing/2014/main" id="{7180D5A1-5E09-463B-8A99-3BFC49A12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029" b="-1"/>
          <a:stretch/>
        </p:blipFill>
        <p:spPr>
          <a:xfrm rot="5400000">
            <a:off x="8336781" y="2995250"/>
            <a:ext cx="3191254" cy="40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5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CILJI KURIKULUMA: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doživljanje in spoznavanje umetniških del;</a:t>
            </a:r>
          </a:p>
          <a:p>
            <a:pPr lvl="0"/>
            <a:r>
              <a:rPr lang="sl-SI" dirty="0"/>
              <a:t>negovanje, spodbujanje in razvijanje čutnega doživljanja z usmerjanjem povečane pozornosti v občutenje telesa, tipanje, opazovanje in poslušanje sebe ter izbranih virov iz okolja;</a:t>
            </a:r>
          </a:p>
          <a:p>
            <a:pPr lvl="0"/>
            <a:r>
              <a:rPr lang="sl-SI" dirty="0"/>
              <a:t>uporaba in razvijanje spretnosti, spoznavanje, raziskovanje, eksperimentiranje z umetniškimi sredstvi (telesom, glasom, materiali, predmeti, inštrumenti, tehnikami in tehnologijami) in njihovimi izraznimi lastnostmi;</a:t>
            </a:r>
          </a:p>
          <a:p>
            <a:pPr lvl="0"/>
            <a:r>
              <a:rPr lang="sl-SI" dirty="0"/>
              <a:t>razvijanje izražanja in komuniciranja z umetnostjo;</a:t>
            </a:r>
          </a:p>
          <a:p>
            <a:pPr lvl="0"/>
            <a:r>
              <a:rPr lang="sl-SI" dirty="0"/>
              <a:t>razvijanje umetniške predstavljivosti in domišljije z zamišljanjem in ustvarjanjem.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701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CILJI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Otrok:</a:t>
            </a:r>
          </a:p>
          <a:p>
            <a:pPr lvl="0"/>
            <a:r>
              <a:rPr lang="sl-SI" dirty="0"/>
              <a:t>se ob poslušanju glasbe sprosti;</a:t>
            </a:r>
          </a:p>
          <a:p>
            <a:pPr lvl="0"/>
            <a:r>
              <a:rPr lang="sl-SI" dirty="0"/>
              <a:t>prepozna različna čustva, ki jih doživlja ob poslušanju glasbe;</a:t>
            </a:r>
          </a:p>
          <a:p>
            <a:pPr lvl="0"/>
            <a:r>
              <a:rPr lang="sl-SI" dirty="0"/>
              <a:t>izraža doživetja z verbalno komunikacijo;</a:t>
            </a:r>
          </a:p>
          <a:p>
            <a:pPr lvl="0"/>
            <a:r>
              <a:rPr lang="sl-SI" dirty="0"/>
              <a:t>izraža doživetja z neverbalno komunikacijo (se plesno izraža; prikaže svoja čustva/razpoloženja); </a:t>
            </a:r>
          </a:p>
          <a:p>
            <a:pPr lvl="0"/>
            <a:r>
              <a:rPr lang="sl-SI" dirty="0"/>
              <a:t>likovno ustvarja (riše po hrbtu s prsti).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24869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854909402"/>
              </p:ext>
            </p:extLst>
          </p:nvPr>
        </p:nvGraphicFramePr>
        <p:xfrm>
          <a:off x="444136" y="256478"/>
          <a:ext cx="11498819" cy="631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0953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2219063"/>
              </p:ext>
            </p:extLst>
          </p:nvPr>
        </p:nvGraphicFramePr>
        <p:xfrm>
          <a:off x="1058089" y="289934"/>
          <a:ext cx="10505726" cy="6421187"/>
        </p:xfrm>
        <a:graphic>
          <a:graphicData uri="http://schemas.openxmlformats.org/drawingml/2006/table">
            <a:tbl>
              <a:tblPr firstRow="1" firstCol="1" bandRow="1"/>
              <a:tblGrid>
                <a:gridCol w="3506011">
                  <a:extLst>
                    <a:ext uri="{9D8B030D-6E8A-4147-A177-3AD203B41FA5}">
                      <a16:colId xmlns="" xmlns:a16="http://schemas.microsoft.com/office/drawing/2014/main" val="334198926"/>
                    </a:ext>
                  </a:extLst>
                </a:gridCol>
                <a:gridCol w="3520554">
                  <a:extLst>
                    <a:ext uri="{9D8B030D-6E8A-4147-A177-3AD203B41FA5}">
                      <a16:colId xmlns="" xmlns:a16="http://schemas.microsoft.com/office/drawing/2014/main" val="803857788"/>
                    </a:ext>
                  </a:extLst>
                </a:gridCol>
                <a:gridCol w="3479161">
                  <a:extLst>
                    <a:ext uri="{9D8B030D-6E8A-4147-A177-3AD203B41FA5}">
                      <a16:colId xmlns="" xmlns:a16="http://schemas.microsoft.com/office/drawing/2014/main" val="3850084732"/>
                    </a:ext>
                  </a:extLst>
                </a:gridCol>
              </a:tblGrid>
              <a:tr h="274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DEJAVNOSTI: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VZGOJITELJ: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OTROCI: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6747551"/>
                  </a:ext>
                </a:extLst>
              </a:tr>
              <a:tr h="172427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6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Poslušanje glasbe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Pripravi prostor</a:t>
                      </a:r>
                      <a:r>
                        <a:rPr lang="sl-SI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povabi otroke, da se uležejo na tla in prisluhnejo glasbi.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Pripravi in predvaja glasbo: </a:t>
                      </a:r>
                      <a:r>
                        <a:rPr lang="sl-SI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Grieg: In </a:t>
                      </a:r>
                      <a:r>
                        <a:rPr lang="sl-SI" sz="1600" b="1" i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sl-SI" sz="16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 </a:t>
                      </a:r>
                      <a:r>
                        <a:rPr lang="sl-SI" sz="1600" b="1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sl-SI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b="1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sl-SI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b="1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Mountain</a:t>
                      </a:r>
                      <a:r>
                        <a:rPr lang="sl-SI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l-SI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Uležejo se</a:t>
                      </a:r>
                      <a:r>
                        <a:rPr lang="sl-SI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tla</a:t>
                      </a: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prisluhnejo glasbi.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0337057"/>
                  </a:ext>
                </a:extLst>
              </a:tr>
              <a:tr h="9451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6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Pogovor o doživljanju glasbe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Otroke vpraša, kako so se počutili med poslušanjem (kaj so doživljali/si predstavljali).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Otroci sodelujejo v pogovoru (opisujejo svoja čustva, razpoloženje, predstave … ).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7492330"/>
                  </a:ext>
                </a:extLst>
              </a:tr>
              <a:tr h="833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6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Razdelitev v skupine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Vzgojitelj otroke s pomočjo »glasbenega spomina« razdeli v skupine.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Otroci se razdelijo in prisluhnejo navodilom.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2164606"/>
                  </a:ext>
                </a:extLst>
              </a:tr>
              <a:tr h="16561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sl-SI" sz="1600" u="none" strike="noStrike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6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Neverbalno izražanje in ustvarjanje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Pripravi rjuho (jo napne), zadaj prižge svetilko, ter otrokom pove navodila.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Otroci v skupinah pripravijo kratko gibalno izražanje ob spremljavi lastnih</a:t>
                      </a:r>
                      <a:r>
                        <a:rPr lang="sl-SI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improviziranih inštrumentov</a:t>
                      </a: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(zadaj za rjuho, tako da bodo vidne samo sence).</a:t>
                      </a: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4850604"/>
                  </a:ext>
                </a:extLst>
              </a:tr>
              <a:tr h="833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sl-SI" sz="160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Sprostitev z risanjem s flomastri po osvetljeni rjuhi 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Pripravi glasbo</a:t>
                      </a:r>
                      <a:r>
                        <a:rPr lang="sl-SI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otrokom pove navodila.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Otroci med</a:t>
                      </a:r>
                      <a:r>
                        <a:rPr lang="sl-SI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poslušanjem glasbe likovno ustvarjajo po osvetljeni rjuhi. </a:t>
                      </a:r>
                      <a:endParaRPr lang="sl-SI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70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126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DEJAVNOST: poslušanje glasbe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sl-SI" sz="1700" b="1" i="1" dirty="0"/>
              <a:t>VZGOJITELJ:</a:t>
            </a:r>
            <a:endParaRPr lang="sl-SI" sz="1700" b="1" dirty="0"/>
          </a:p>
          <a:p>
            <a:pPr fontAlgn="t"/>
            <a:r>
              <a:rPr lang="sl-SI" sz="1700" dirty="0"/>
              <a:t>Pripravi prostor: otroke povabi, da se uležejo na tla. </a:t>
            </a:r>
          </a:p>
          <a:p>
            <a:pPr fontAlgn="t"/>
            <a:r>
              <a:rPr lang="sl-SI" sz="1700" dirty="0"/>
              <a:t>Pripravi pesem: </a:t>
            </a:r>
            <a:r>
              <a:rPr lang="sl-SI" sz="1700" i="1" dirty="0"/>
              <a:t>Grieg: </a:t>
            </a:r>
            <a:r>
              <a:rPr lang="sl-SI" sz="1700" i="1" dirty="0" smtClean="0"/>
              <a:t>V dvorani gorskega kralja (In </a:t>
            </a:r>
            <a:r>
              <a:rPr lang="sl-SI" sz="1700" i="1" dirty="0" err="1"/>
              <a:t>the</a:t>
            </a:r>
            <a:r>
              <a:rPr lang="sl-SI" sz="1700" i="1" dirty="0"/>
              <a:t> Hall </a:t>
            </a:r>
            <a:r>
              <a:rPr lang="sl-SI" sz="1700" i="1" dirty="0" err="1"/>
              <a:t>of</a:t>
            </a:r>
            <a:r>
              <a:rPr lang="sl-SI" sz="1700" i="1" dirty="0"/>
              <a:t> </a:t>
            </a:r>
            <a:r>
              <a:rPr lang="sl-SI" sz="1700" i="1" dirty="0" err="1"/>
              <a:t>the</a:t>
            </a:r>
            <a:r>
              <a:rPr lang="sl-SI" sz="1700" i="1" dirty="0"/>
              <a:t> </a:t>
            </a:r>
            <a:r>
              <a:rPr lang="sl-SI" sz="1700" i="1" dirty="0" err="1"/>
              <a:t>Mountain</a:t>
            </a:r>
            <a:r>
              <a:rPr lang="sl-SI" sz="1700" i="1" dirty="0"/>
              <a:t> </a:t>
            </a:r>
            <a:r>
              <a:rPr lang="sl-SI" sz="1700" i="1" dirty="0" smtClean="0"/>
              <a:t>King)</a:t>
            </a:r>
            <a:endParaRPr lang="sl-SI" sz="1700" dirty="0"/>
          </a:p>
          <a:p>
            <a:pPr fontAlgn="t">
              <a:buNone/>
            </a:pPr>
            <a:r>
              <a:rPr lang="sl-SI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https</a:t>
            </a:r>
            <a:r>
              <a:rPr lang="sl-SI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://www.youtube.com/watch?v=pPLXNmKvLBQ&amp;list=RDdRpzxKsSEZg&amp;index=3</a:t>
            </a:r>
          </a:p>
          <a:p>
            <a:pPr fontAlgn="t"/>
            <a:endParaRPr lang="sl-SI" sz="1700" dirty="0"/>
          </a:p>
          <a:p>
            <a:pPr marL="0" indent="0" fontAlgn="t">
              <a:buNone/>
            </a:pPr>
            <a:r>
              <a:rPr lang="sl-SI" sz="1700" b="1" dirty="0"/>
              <a:t>OTROCI:</a:t>
            </a:r>
          </a:p>
          <a:p>
            <a:pPr fontAlgn="t"/>
            <a:r>
              <a:rPr lang="sl-SI" sz="1700" dirty="0"/>
              <a:t> Uležejo se na rjuho in prisluhnejo pesmi.</a:t>
            </a:r>
          </a:p>
          <a:p>
            <a:pPr marL="0" indent="0" fontAlgn="t">
              <a:buNone/>
            </a:pPr>
            <a:endParaRPr lang="sl-SI" sz="1700" dirty="0"/>
          </a:p>
          <a:p>
            <a:pPr marL="0" indent="0" fontAlgn="t">
              <a:buNone/>
            </a:pPr>
            <a:r>
              <a:rPr lang="sl-SI" sz="1700" u="sng" dirty="0"/>
              <a:t>Možne različice in prilagoditve: </a:t>
            </a:r>
          </a:p>
          <a:p>
            <a:pPr fontAlgn="t">
              <a:buFontTx/>
              <a:buChar char="-"/>
            </a:pPr>
            <a:r>
              <a:rPr lang="sl-SI" sz="1700" dirty="0"/>
              <a:t>dejavnost na prostem (na travniku, v gozdu),</a:t>
            </a:r>
          </a:p>
          <a:p>
            <a:pPr fontAlgn="t">
              <a:buFontTx/>
              <a:buChar char="-"/>
            </a:pPr>
            <a:r>
              <a:rPr lang="sl-SI" sz="1700" dirty="0"/>
              <a:t>ležanje na tleh na različne načine (držijo za roke …).</a:t>
            </a:r>
          </a:p>
          <a:p>
            <a:pPr marL="0" indent="0" fontAlgn="t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6" name="Slika 5" descr="Slika, ki vsebuje besede televizija, sedeče, mačka, črna&#10;&#10;Opis je samodejno ustvarjen">
            <a:extLst>
              <a:ext uri="{FF2B5EF4-FFF2-40B4-BE49-F238E27FC236}">
                <a16:creationId xmlns="" xmlns:a16="http://schemas.microsoft.com/office/drawing/2014/main" id="{5CBFC8B0-0772-4E49-ADC8-A2DF97775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23" r="10" b="36821"/>
          <a:stretch/>
        </p:blipFill>
        <p:spPr>
          <a:xfrm>
            <a:off x="6767728" y="3605314"/>
            <a:ext cx="4472927" cy="26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8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85160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l-SI" dirty="0"/>
              <a:t>2. DEJAVNOST: pogovor o doživljanju glasbe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799" y="2103120"/>
            <a:ext cx="10171043" cy="3931920"/>
          </a:xfrm>
        </p:spPr>
        <p:txBody>
          <a:bodyPr/>
          <a:lstStyle/>
          <a:p>
            <a:pPr fontAlgn="t"/>
            <a:endParaRPr lang="sl-SI" dirty="0"/>
          </a:p>
          <a:p>
            <a:pPr marL="0" indent="0" fontAlgn="t">
              <a:buNone/>
            </a:pPr>
            <a:r>
              <a:rPr lang="sl-SI" b="1" dirty="0"/>
              <a:t>VZGOJITELJ:</a:t>
            </a:r>
          </a:p>
          <a:p>
            <a:pPr fontAlgn="t"/>
            <a:r>
              <a:rPr lang="sl-SI" dirty="0"/>
              <a:t>Otroke vpraša, kako so se počutili med poslušanjem (kaj so doživljali/si predstavljali).</a:t>
            </a:r>
          </a:p>
          <a:p>
            <a:pPr fontAlgn="t"/>
            <a:endParaRPr lang="sl-SI" dirty="0"/>
          </a:p>
          <a:p>
            <a:pPr marL="0" indent="0" fontAlgn="t">
              <a:buNone/>
            </a:pPr>
            <a:r>
              <a:rPr lang="sl-SI" b="1" dirty="0"/>
              <a:t>OTROCI: </a:t>
            </a:r>
          </a:p>
          <a:p>
            <a:pPr fontAlgn="t"/>
            <a:r>
              <a:rPr lang="sl-SI" dirty="0"/>
              <a:t>Otroci sodelujejo v pogovoru (opisujejo svoja čustva, razpoloženje, predstave … ).</a:t>
            </a:r>
          </a:p>
          <a:p>
            <a:pPr marL="0" indent="0" fontAlgn="t">
              <a:buNone/>
            </a:pPr>
            <a:endParaRPr lang="sl-SI" dirty="0"/>
          </a:p>
          <a:p>
            <a:pPr marL="0" indent="0">
              <a:buNone/>
            </a:pPr>
            <a:r>
              <a:rPr lang="sl-SI" u="sng" dirty="0"/>
              <a:t>Možne različice in prilagoditve: </a:t>
            </a:r>
          </a:p>
          <a:p>
            <a:pPr>
              <a:buFontTx/>
              <a:buChar char="-"/>
            </a:pPr>
            <a:r>
              <a:rPr lang="sl-SI" dirty="0"/>
              <a:t>neverbalno izražanje čustev in pripovedovanje o občutkih,</a:t>
            </a:r>
          </a:p>
          <a:p>
            <a:pPr>
              <a:buFontTx/>
              <a:buChar char="-"/>
            </a:pPr>
            <a:r>
              <a:rPr lang="sl-SI" dirty="0"/>
              <a:t>izražanje čustev s simbolnimi ali plesnimi karticami.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5766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D1C6815-6093-4039-8F65-5704DB6337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3AE911E-E3C6-4595-90BD-F8AE5169AC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sz="3400"/>
              <a:t>3. DEJAVNOST: razdelitev v skupine</a:t>
            </a:r>
            <a:br>
              <a:rPr lang="sl-SI" sz="3400"/>
            </a:br>
            <a:endParaRPr lang="sl-SI" sz="340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7486" y="2082019"/>
            <a:ext cx="5045018" cy="4048356"/>
          </a:xfrm>
        </p:spPr>
        <p:txBody>
          <a:bodyPr>
            <a:normAutofit/>
          </a:bodyPr>
          <a:lstStyle/>
          <a:p>
            <a:pPr marL="0" indent="0" fontAlgn="t">
              <a:lnSpc>
                <a:spcPct val="90000"/>
              </a:lnSpc>
              <a:buNone/>
            </a:pPr>
            <a:endParaRPr lang="sl-SI" sz="1500" b="1" i="1" dirty="0"/>
          </a:p>
          <a:p>
            <a:pPr marL="0" indent="0" fontAlgn="t">
              <a:lnSpc>
                <a:spcPct val="90000"/>
              </a:lnSpc>
              <a:buNone/>
            </a:pPr>
            <a:r>
              <a:rPr lang="sl-SI" sz="1500" b="1" i="1" dirty="0"/>
              <a:t>VZGOJITELJ:</a:t>
            </a:r>
          </a:p>
          <a:p>
            <a:pPr fontAlgn="t">
              <a:lnSpc>
                <a:spcPct val="90000"/>
              </a:lnSpc>
            </a:pPr>
            <a:r>
              <a:rPr lang="sl-SI" sz="1500" dirty="0"/>
              <a:t>otroke s pomočjo »glasbenega spomina« razdeli v skupine.</a:t>
            </a:r>
          </a:p>
          <a:p>
            <a:pPr fontAlgn="t">
              <a:lnSpc>
                <a:spcPct val="90000"/>
              </a:lnSpc>
            </a:pPr>
            <a:endParaRPr lang="sl-SI" sz="1500" dirty="0"/>
          </a:p>
          <a:p>
            <a:pPr marL="0" indent="0" fontAlgn="t">
              <a:lnSpc>
                <a:spcPct val="90000"/>
              </a:lnSpc>
              <a:buNone/>
            </a:pPr>
            <a:r>
              <a:rPr lang="sl-SI" sz="1500" b="1" i="1" dirty="0"/>
              <a:t>OTROCI:</a:t>
            </a:r>
          </a:p>
          <a:p>
            <a:pPr fontAlgn="t">
              <a:lnSpc>
                <a:spcPct val="90000"/>
              </a:lnSpc>
            </a:pPr>
            <a:r>
              <a:rPr lang="sl-SI" sz="1500" dirty="0"/>
              <a:t>Otroci se razdelijo in prisluhnejo navodilom.</a:t>
            </a:r>
          </a:p>
          <a:p>
            <a:pPr fontAlgn="t">
              <a:lnSpc>
                <a:spcPct val="90000"/>
              </a:lnSpc>
            </a:pPr>
            <a:endParaRPr lang="sl-SI" sz="1500" dirty="0"/>
          </a:p>
          <a:p>
            <a:pPr marL="0" indent="0" fontAlgn="t">
              <a:lnSpc>
                <a:spcPct val="90000"/>
              </a:lnSpc>
              <a:buNone/>
            </a:pPr>
            <a:r>
              <a:rPr lang="sl-SI" sz="1500" u="sng" dirty="0"/>
              <a:t>Možne različice in prilagoditve: </a:t>
            </a:r>
          </a:p>
          <a:p>
            <a:pPr marL="0" indent="0" fontAlgn="t">
              <a:lnSpc>
                <a:spcPct val="90000"/>
              </a:lnSpc>
              <a:buNone/>
            </a:pPr>
            <a:r>
              <a:rPr lang="sl-SI" sz="1500" dirty="0"/>
              <a:t>- različni improvizirani inštrumenti za glasbeni spomin,</a:t>
            </a:r>
          </a:p>
          <a:p>
            <a:pPr marL="0" indent="0" fontAlgn="t">
              <a:lnSpc>
                <a:spcPct val="90000"/>
              </a:lnSpc>
              <a:buNone/>
            </a:pPr>
            <a:r>
              <a:rPr lang="sl-SI" sz="1500" dirty="0"/>
              <a:t>- tipni spomin (vrečka z različnimi naravnimi materiali).</a:t>
            </a:r>
          </a:p>
        </p:txBody>
      </p:sp>
      <p:pic>
        <p:nvPicPr>
          <p:cNvPr id="6" name="Slika 5" descr="Slika, ki vsebuje besede moški, miza, soba&#10;&#10;Opis je samodejno ustvarjen">
            <a:extLst>
              <a:ext uri="{FF2B5EF4-FFF2-40B4-BE49-F238E27FC236}">
                <a16:creationId xmlns="" xmlns:a16="http://schemas.microsoft.com/office/drawing/2014/main" id="{D469BECA-FA6B-4BF1-8BBA-9920E90D9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27" r="-1" b="31151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14" name="Slika 13" descr="Slika, ki vsebuje besede žoga, nogomet, predmet, notranji&#10;&#10;Opis je samodejno ustvarjen">
            <a:extLst>
              <a:ext uri="{FF2B5EF4-FFF2-40B4-BE49-F238E27FC236}">
                <a16:creationId xmlns="" xmlns:a16="http://schemas.microsoft.com/office/drawing/2014/main" id="{4D733F29-56DB-4DF7-BB25-2DB631CFC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r="9390" b="-3"/>
          <a:stretch/>
        </p:blipFill>
        <p:spPr>
          <a:xfrm>
            <a:off x="6013954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12" name="Slika 11" descr="Slika, ki vsebuje besede roza, notranji, miza, kozarec&#10;&#10;Opis je samodejno ustvarjen">
            <a:extLst>
              <a:ext uri="{FF2B5EF4-FFF2-40B4-BE49-F238E27FC236}">
                <a16:creationId xmlns="" xmlns:a16="http://schemas.microsoft.com/office/drawing/2014/main" id="{CFFB776B-0329-4044-9764-7C1F0999F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12" r="23671" b="4"/>
          <a:stretch/>
        </p:blipFill>
        <p:spPr>
          <a:xfrm flipH="1">
            <a:off x="10103510" y="282258"/>
            <a:ext cx="1858339" cy="2780881"/>
          </a:xfrm>
          <a:prstGeom prst="rect">
            <a:avLst/>
          </a:prstGeom>
        </p:spPr>
      </p:pic>
      <p:pic>
        <p:nvPicPr>
          <p:cNvPr id="16" name="Slika 15" descr="Slika, ki vsebuje besede notranji, sedeče, rumeno, oranžna&#10;&#10;Opis je samodejno ustvarjen">
            <a:extLst>
              <a:ext uri="{FF2B5EF4-FFF2-40B4-BE49-F238E27FC236}">
                <a16:creationId xmlns="" xmlns:a16="http://schemas.microsoft.com/office/drawing/2014/main" id="{2CBB2A08-732D-4856-ABCB-53BECB4EF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2" r="15245" b="-5"/>
          <a:stretch/>
        </p:blipFill>
        <p:spPr>
          <a:xfrm flipH="1">
            <a:off x="6012659" y="4194828"/>
            <a:ext cx="2071743" cy="24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27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sl-SI" sz="4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sz="4100">
                <a:ea typeface="Calibri" panose="020F0502020204030204" pitchFamily="34" charset="0"/>
                <a:cs typeface="Times New Roman" panose="02020603050405020304" pitchFamily="18" charset="0"/>
              </a:rPr>
              <a:t>4. DEJAVNOST: Neverbalno izražanje </a:t>
            </a:r>
            <a:r>
              <a:rPr lang="sl-SI" sz="4100">
                <a:latin typeface="Arial" panose="020B0604020202020204" pitchFamily="34" charset="0"/>
              </a:rPr>
              <a:t/>
            </a:r>
            <a:br>
              <a:rPr lang="sl-SI" sz="4100">
                <a:latin typeface="Arial" panose="020B0604020202020204" pitchFamily="34" charset="0"/>
              </a:rPr>
            </a:br>
            <a:endParaRPr lang="sl-SI" sz="410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2103120"/>
            <a:ext cx="4868334" cy="3931920"/>
          </a:xfrm>
        </p:spPr>
        <p:txBody>
          <a:bodyPr>
            <a:normAutofit/>
          </a:bodyPr>
          <a:lstStyle/>
          <a:p>
            <a:pPr marL="0" indent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300" b="1">
                <a:ea typeface="Calibri" panose="020F0502020204030204" pitchFamily="34" charset="0"/>
                <a:cs typeface="Times New Roman" panose="02020603050405020304" pitchFamily="18" charset="0"/>
              </a:rPr>
              <a:t>VZGOJITELJ:</a:t>
            </a:r>
          </a:p>
          <a:p>
            <a:pPr marL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300">
                <a:ea typeface="Calibri" panose="020F0502020204030204" pitchFamily="34" charset="0"/>
                <a:cs typeface="Times New Roman" panose="02020603050405020304" pitchFamily="18" charset="0"/>
              </a:rPr>
              <a:t>Pripravi rjuho (jo napne), zadaj prižge svetilko, ter otrokom pove navodila.</a:t>
            </a:r>
          </a:p>
          <a:p>
            <a:pPr marL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sl-SI" sz="1300">
              <a:cs typeface="Times New Roman" panose="02020603050405020304" pitchFamily="18" charset="0"/>
            </a:endParaRPr>
          </a:p>
          <a:p>
            <a:pPr marL="0" indent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300" b="1">
                <a:cs typeface="Times New Roman" panose="02020603050405020304" pitchFamily="18" charset="0"/>
              </a:rPr>
              <a:t>OTROCI:</a:t>
            </a:r>
            <a:endParaRPr lang="sl-SI" sz="1300" b="1"/>
          </a:p>
          <a:p>
            <a:pPr marL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300">
                <a:ea typeface="Calibri" panose="020F0502020204030204" pitchFamily="34" charset="0"/>
                <a:cs typeface="Times New Roman" panose="02020603050405020304" pitchFamily="18" charset="0"/>
              </a:rPr>
              <a:t>Otroci v skupinah pripravijo kratko gibalno izražanje ob igranju na lastna/improvizirana glasbila – ustvarjalni gib (zadaj za rjuho, tako da bodo vidne samo sence).</a:t>
            </a:r>
          </a:p>
          <a:p>
            <a:pPr marL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sl-SI" sz="13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1300" u="sng">
                <a:ea typeface="Calibri" panose="020F0502020204030204" pitchFamily="34" charset="0"/>
                <a:cs typeface="Times New Roman" panose="02020603050405020304" pitchFamily="18" charset="0"/>
              </a:rPr>
              <a:t>Možne različice in prilagoditve: </a:t>
            </a:r>
          </a:p>
          <a:p>
            <a:pPr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sl-SI" sz="1300" err="1">
                <a:ea typeface="Calibri" panose="020F0502020204030204" pitchFamily="34" charset="0"/>
                <a:cs typeface="Times New Roman" panose="02020603050405020304" pitchFamily="18" charset="0"/>
              </a:rPr>
              <a:t>Orffova</a:t>
            </a:r>
            <a:r>
              <a:rPr lang="sl-SI" sz="1300">
                <a:ea typeface="Calibri" panose="020F0502020204030204" pitchFamily="34" charset="0"/>
                <a:cs typeface="Times New Roman" panose="02020603050405020304" pitchFamily="18" charset="0"/>
              </a:rPr>
              <a:t> glasbila, otroci sami izdelajo glasbila, naravni materiali, papir, nestrukturiran material,</a:t>
            </a:r>
          </a:p>
          <a:p>
            <a:pPr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sl-SI" sz="1300">
                <a:ea typeface="Calibri" panose="020F0502020204030204" pitchFamily="34" charset="0"/>
                <a:cs typeface="Times New Roman" panose="02020603050405020304" pitchFamily="18" charset="0"/>
              </a:rPr>
              <a:t>ustvarjalni gib in ustvarjanje s pomočjo naravnega vira svetlobe na prostem (gozd, park),</a:t>
            </a:r>
          </a:p>
          <a:p>
            <a:pPr fontAlgn="t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sl-SI" sz="1300">
                <a:ea typeface="Calibri" panose="020F0502020204030204" pitchFamily="34" charset="0"/>
                <a:cs typeface="Times New Roman" panose="02020603050405020304" pitchFamily="18" charset="0"/>
              </a:rPr>
              <a:t>uporaba lastnega glasu, izmišljevanje lastne zgodbe.</a:t>
            </a:r>
          </a:p>
          <a:p>
            <a:pPr>
              <a:lnSpc>
                <a:spcPct val="90000"/>
              </a:lnSpc>
            </a:pPr>
            <a:endParaRPr lang="sl-SI" sz="1300"/>
          </a:p>
        </p:txBody>
      </p:sp>
      <p:pic>
        <p:nvPicPr>
          <p:cNvPr id="7" name="Slika 6" descr="Slika, ki vsebuje besede televizija, mačka, sedeče, zaslon&#10;&#10;Opis je samodejno ustvarjen">
            <a:extLst>
              <a:ext uri="{FF2B5EF4-FFF2-40B4-BE49-F238E27FC236}">
                <a16:creationId xmlns="" xmlns:a16="http://schemas.microsoft.com/office/drawing/2014/main" id="{99D89754-09B7-49C9-B174-E25D14D56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68" r="333" b="37194"/>
          <a:stretch/>
        </p:blipFill>
        <p:spPr>
          <a:xfrm>
            <a:off x="5770249" y="2014194"/>
            <a:ext cx="3969591" cy="2304588"/>
          </a:xfrm>
          <a:prstGeom prst="rect">
            <a:avLst/>
          </a:prstGeom>
        </p:spPr>
      </p:pic>
      <p:pic>
        <p:nvPicPr>
          <p:cNvPr id="6" name="Slika 5" descr="Slika, ki vsebuje besede notranji, miza, hrana, sedeče&#10;&#10;Opis je samodejno ustvarjen">
            <a:extLst>
              <a:ext uri="{FF2B5EF4-FFF2-40B4-BE49-F238E27FC236}">
                <a16:creationId xmlns="" xmlns:a16="http://schemas.microsoft.com/office/drawing/2014/main" id="{12FD4C03-D73C-40D3-8F84-4376E785F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28" b="-1"/>
          <a:stretch/>
        </p:blipFill>
        <p:spPr>
          <a:xfrm flipH="1">
            <a:off x="9184640" y="1636778"/>
            <a:ext cx="2262293" cy="1792222"/>
          </a:xfrm>
          <a:prstGeom prst="rect">
            <a:avLst/>
          </a:prstGeom>
        </p:spPr>
      </p:pic>
      <p:pic>
        <p:nvPicPr>
          <p:cNvPr id="8" name="Slika 7" descr="Slika, ki vsebuje besede notranji, sedeče, majhno, polaganje&#10;&#10;Opis je samodejno ustvarjen">
            <a:extLst>
              <a:ext uri="{FF2B5EF4-FFF2-40B4-BE49-F238E27FC236}">
                <a16:creationId xmlns="" xmlns:a16="http://schemas.microsoft.com/office/drawing/2014/main" id="{8215688E-EB1A-451D-A100-4B2814FE0F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" r="10155"/>
          <a:stretch/>
        </p:blipFill>
        <p:spPr>
          <a:xfrm>
            <a:off x="7896645" y="4579938"/>
            <a:ext cx="2262293" cy="18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7704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il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66F4CD8503E49B081465910CB410A" ma:contentTypeVersion="3" ma:contentTypeDescription="Create a new document." ma:contentTypeScope="" ma:versionID="941f31dfe60345fea2ca61d4aaa448f4">
  <xsd:schema xmlns:xsd="http://www.w3.org/2001/XMLSchema" xmlns:xs="http://www.w3.org/2001/XMLSchema" xmlns:p="http://schemas.microsoft.com/office/2006/metadata/properties" xmlns:ns2="8a20d0f7-c1b0-4177-b977-01023cd60fe2" targetNamespace="http://schemas.microsoft.com/office/2006/metadata/properties" ma:root="true" ma:fieldsID="d4a5f8c920911d8e59865139b9d21778" ns2:_="">
    <xsd:import namespace="8a20d0f7-c1b0-4177-b977-01023cd60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0d0f7-c1b0-4177-b977-01023cd60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0B1C53-967C-4878-A130-CAC6D54F53EA}"/>
</file>

<file path=customXml/itemProps2.xml><?xml version="1.0" encoding="utf-8"?>
<ds:datastoreItem xmlns:ds="http://schemas.openxmlformats.org/officeDocument/2006/customXml" ds:itemID="{167FF5E7-C89F-4525-AC42-663D37B933B0}"/>
</file>

<file path=customXml/itemProps3.xml><?xml version="1.0" encoding="utf-8"?>
<ds:datastoreItem xmlns:ds="http://schemas.openxmlformats.org/officeDocument/2006/customXml" ds:itemID="{BD941CD0-E18E-4436-9B37-A359BF5FA702}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232</TotalTime>
  <Words>711</Words>
  <Application>Microsoft Office PowerPoint</Application>
  <PresentationFormat>Po meri</PresentationFormat>
  <Paragraphs>108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Milo</vt:lpstr>
      <vt:lpstr>DEJAVNOST: izražanje čustev in občutkov ter ustvarjanje ob poslušanju glasbe  IZBIRNI PREDMET GLASBENO USTVARJANJE,  Pedagoška fakulteta v Ljubljani</vt:lpstr>
      <vt:lpstr>CILJI KURIKULUMA:</vt:lpstr>
      <vt:lpstr>CILJI</vt:lpstr>
      <vt:lpstr>Diapozitiv 4</vt:lpstr>
      <vt:lpstr>Diapozitiv 5</vt:lpstr>
      <vt:lpstr>1. DEJAVNOST: poslušanje glasbe</vt:lpstr>
      <vt:lpstr>2. DEJAVNOST: pogovor o doživljanju glasbe </vt:lpstr>
      <vt:lpstr>3. DEJAVNOST: razdelitev v skupine </vt:lpstr>
      <vt:lpstr> 4. DEJAVNOST: Neverbalno izražanje  </vt:lpstr>
      <vt:lpstr>5. DEJAVNOST: sprostitev z risanjem s flomastri po osvetljeni rjuhi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DEJAVNOST:   IZBIRNI PREDMET GLASBENO USTVARJANJE</dc:title>
  <dc:creator>Gorazd</dc:creator>
  <cp:lastModifiedBy>Brina Jez</cp:lastModifiedBy>
  <cp:revision>31</cp:revision>
  <dcterms:created xsi:type="dcterms:W3CDTF">2020-05-12T18:16:07Z</dcterms:created>
  <dcterms:modified xsi:type="dcterms:W3CDTF">2020-05-31T10:29:14Z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0x01010048B66F4CD8503E49B081465910CB410A</vt:lpwstr>
  </property>
</Properties>
</file>