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216" y="-5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315170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285789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3338216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333237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sl-SI"/>
              <a:t>Kliknite, če želite urediti slog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a:xfrm>
            <a:off x="8593667" y="6272784"/>
            <a:ext cx="2644309" cy="365125"/>
          </a:xfrm>
        </p:spPr>
        <p:txBody>
          <a:bodyPr/>
          <a:lstStyle/>
          <a:p>
            <a:fld id="{3F686FA1-1C6C-4051-A1B3-1FE99B2CF9B4}" type="datetimeFigureOut">
              <a:rPr lang="sl-SI" smtClean="0"/>
              <a:pPr/>
              <a:t>18. 06. 2020</a:t>
            </a:fld>
            <a:endParaRPr lang="sl-SI"/>
          </a:p>
        </p:txBody>
      </p:sp>
      <p:sp>
        <p:nvSpPr>
          <p:cNvPr id="5" name="Footer Placeholder 4"/>
          <p:cNvSpPr>
            <a:spLocks noGrp="1"/>
          </p:cNvSpPr>
          <p:nvPr>
            <p:ph type="ftr" sz="quarter" idx="11"/>
          </p:nvPr>
        </p:nvSpPr>
        <p:spPr>
          <a:xfrm>
            <a:off x="2182708" y="6272784"/>
            <a:ext cx="6327648" cy="365125"/>
          </a:xfrm>
        </p:spPr>
        <p:txBody>
          <a:bodyPr/>
          <a:lstStyle/>
          <a:p>
            <a:endParaRPr lang="sl-SI"/>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422828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204711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3349258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103175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1950885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a:t>Kliknite, če želite urediti slog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3F686FA1-1C6C-4051-A1B3-1FE99B2CF9B4}" type="datetimeFigureOut">
              <a:rPr lang="sl-SI" smtClean="0"/>
              <a:pPr/>
              <a:t>18. 06. 2020</a:t>
            </a:fld>
            <a:endParaRPr lang="sl-SI"/>
          </a:p>
        </p:txBody>
      </p:sp>
      <p:sp>
        <p:nvSpPr>
          <p:cNvPr id="6" name="Footer Placeholder 5"/>
          <p:cNvSpPr>
            <a:spLocks noGrp="1"/>
          </p:cNvSpPr>
          <p:nvPr>
            <p:ph type="ftr" sz="quarter" idx="11"/>
          </p:nvPr>
        </p:nvSpPr>
        <p:spPr/>
        <p:txBody>
          <a:bodyPr/>
          <a:lstStyle/>
          <a:p>
            <a:endParaRPr lang="sl-SI"/>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3986874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3F686FA1-1C6C-4051-A1B3-1FE99B2CF9B4}" type="datetimeFigureOut">
              <a:rPr lang="sl-SI" smtClean="0"/>
              <a:pPr/>
              <a:t>18. 06. 2020</a:t>
            </a:fld>
            <a:endParaRPr lang="sl-SI"/>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20976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3F686FA1-1C6C-4051-A1B3-1FE99B2CF9B4}" type="datetimeFigureOut">
              <a:rPr lang="sl-SI" smtClean="0"/>
              <a:pPr/>
              <a:t>18. 06. 2020</a:t>
            </a:fld>
            <a:endParaRPr lang="sl-SI"/>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sl-SI"/>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AC9359DA-5A28-4816-BEE7-CB38B9D8CD14}" type="slidenum">
              <a:rPr lang="sl-SI" smtClean="0"/>
              <a:pPr/>
              <a:t>‹#›</a:t>
            </a:fld>
            <a:endParaRPr lang="sl-SI"/>
          </a:p>
        </p:txBody>
      </p:sp>
    </p:spTree>
    <p:extLst>
      <p:ext uri="{BB962C8B-B14F-4D97-AF65-F5344CB8AC3E}">
        <p14:creationId xmlns:p14="http://schemas.microsoft.com/office/powerpoint/2010/main" xmlns="" val="19941827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5" name="Group 151">
            <a:extLst>
              <a:ext uri="{FF2B5EF4-FFF2-40B4-BE49-F238E27FC236}">
                <a16:creationId xmlns:a16="http://schemas.microsoft.com/office/drawing/2014/main" xmlns="" id="{16DBFAD4-B5FC-442B-A283-381B01B195F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53" name="Oval 152">
              <a:extLst>
                <a:ext uri="{FF2B5EF4-FFF2-40B4-BE49-F238E27FC236}">
                  <a16:creationId xmlns:a16="http://schemas.microsoft.com/office/drawing/2014/main" xmlns="" id="{9B649DC7-8769-4383-A6F2-8F366BA7A1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xmlns="">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46" name="Oval 153">
              <a:extLst>
                <a:ext uri="{FF2B5EF4-FFF2-40B4-BE49-F238E27FC236}">
                  <a16:creationId xmlns:a16="http://schemas.microsoft.com/office/drawing/2014/main" xmlns="" id="{0C67FD53-2686-4E0E-BA49-976F78F9AAC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sp>
      </p:grpSp>
      <p:sp useBgFill="1">
        <p:nvSpPr>
          <p:cNvPr id="1047" name="Rectangle 155">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Native American Student Organization - Western New Mexico University">
            <a:extLst>
              <a:ext uri="{FF2B5EF4-FFF2-40B4-BE49-F238E27FC236}">
                <a16:creationId xmlns:a16="http://schemas.microsoft.com/office/drawing/2014/main" xmlns="" id="{77F2A68B-11DC-4A28-A377-691AB0E2056A}"/>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1334"/>
          <a:stretch/>
        </p:blipFill>
        <p:spPr bwMode="auto">
          <a:xfrm>
            <a:off x="0" y="0"/>
            <a:ext cx="12191999" cy="6857990"/>
          </a:xfrm>
          <a:prstGeom prst="rect">
            <a:avLst/>
          </a:prstGeom>
          <a:noFill/>
          <a:extLst>
            <a:ext uri="{909E8E84-426E-40DD-AFC4-6F175D3DCCD1}">
              <a14:hiddenFill xmlns:a14="http://schemas.microsoft.com/office/drawing/2010/main" xmlns="">
                <a:solidFill>
                  <a:srgbClr val="FFFFFF"/>
                </a:solidFill>
              </a14:hiddenFill>
            </a:ext>
          </a:extLst>
        </p:spPr>
      </p:pic>
      <p:sp>
        <p:nvSpPr>
          <p:cNvPr id="158" name="Rectangle 157">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83745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xmlns="">
                    <a14:imgLayer r:embed="rId6">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Rectangle 159">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981573"/>
            <a:ext cx="10222992" cy="2078335"/>
          </a:xfrm>
          <a:prstGeom prst="rect">
            <a:avLst/>
          </a:prstGeom>
          <a:blipFill dpi="0" rotWithShape="1">
            <a:blip r:embed="rId5">
              <a:alphaModFix amt="95000"/>
              <a:lum bright="70000" contrast="-70000"/>
              <a:extLst>
                <a:ext uri="{BEBA8EAE-BF5A-486C-A8C5-ECC9F3942E4B}">
                  <a14:imgProps xmlns:a14="http://schemas.microsoft.com/office/drawing/2010/main" xmlns="">
                    <a14:imgLayer r:embed="rId6">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27D7DC62-D7A5-4A00-847D-47B0B011FF98}"/>
              </a:ext>
            </a:extLst>
          </p:cNvPr>
          <p:cNvSpPr>
            <a:spLocks noGrp="1"/>
          </p:cNvSpPr>
          <p:nvPr>
            <p:ph type="ctrTitle"/>
          </p:nvPr>
        </p:nvSpPr>
        <p:spPr>
          <a:xfrm>
            <a:off x="767838" y="3981573"/>
            <a:ext cx="4543683" cy="2078335"/>
          </a:xfrm>
        </p:spPr>
        <p:txBody>
          <a:bodyPr vert="horz" lIns="91440" tIns="45720" rIns="91440" bIns="45720" rtlCol="0" anchor="ctr">
            <a:normAutofit/>
          </a:bodyPr>
          <a:lstStyle/>
          <a:p>
            <a:pPr algn="ctr">
              <a:lnSpc>
                <a:spcPct val="90000"/>
              </a:lnSpc>
            </a:pPr>
            <a:r>
              <a:rPr lang="en-US" sz="4800" dirty="0">
                <a:blipFill>
                  <a:blip r:embed="rId7">
                    <a:extLst>
                      <a:ext uri="{28A0092B-C50C-407E-A947-70E740481C1C}">
                        <a14:useLocalDpi xmlns:a14="http://schemas.microsoft.com/office/drawing/2010/main" xmlns="" val="0"/>
                      </a:ext>
                    </a:extLst>
                  </a:blip>
                  <a:tile tx="6350" ty="-127000" sx="65000" sy="64000" flip="none" algn="tl"/>
                </a:blipFill>
              </a:rPr>
              <a:t>GLASBENA USTVARJALNOST</a:t>
            </a:r>
            <a:r>
              <a:rPr lang="en-US" sz="4800" dirty="0">
                <a:blipFill>
                  <a:blip r:embed="rId7">
                    <a:extLst>
                      <a:ext uri="{28A0092B-C50C-407E-A947-70E740481C1C}">
                        <a14:useLocalDpi xmlns:a14="http://schemas.microsoft.com/office/drawing/2010/main" xmlns="" val="0"/>
                      </a:ext>
                    </a:extLst>
                  </a:blip>
                  <a:tile tx="6350" ty="-127000" sx="65000" sy="64000" flip="none" algn="tl"/>
                </a:blipFill>
              </a:rPr>
              <a:t/>
            </a:r>
            <a:br>
              <a:rPr lang="en-US" sz="4800" dirty="0">
                <a:blipFill>
                  <a:blip r:embed="rId7">
                    <a:extLst>
                      <a:ext uri="{28A0092B-C50C-407E-A947-70E740481C1C}">
                        <a14:useLocalDpi xmlns:a14="http://schemas.microsoft.com/office/drawing/2010/main" xmlns="" val="0"/>
                      </a:ext>
                    </a:extLst>
                  </a:blip>
                  <a:tile tx="6350" ty="-127000" sx="65000" sy="64000" flip="none" algn="tl"/>
                </a:blipFill>
              </a:rPr>
            </a:br>
            <a:r>
              <a:rPr lang="en-US" sz="4800" dirty="0">
                <a:blipFill>
                  <a:blip r:embed="rId7">
                    <a:extLst>
                      <a:ext uri="{28A0092B-C50C-407E-A947-70E740481C1C}">
                        <a14:useLocalDpi xmlns:a14="http://schemas.microsoft.com/office/drawing/2010/main" xmlns="" val="0"/>
                      </a:ext>
                    </a:extLst>
                  </a:blip>
                  <a:tile tx="6350" ty="-127000" sx="65000" sy="64000" flip="none" algn="tl"/>
                </a:blipFill>
              </a:rPr>
              <a:t>-INDIJANCI-</a:t>
            </a:r>
          </a:p>
        </p:txBody>
      </p:sp>
      <p:sp>
        <p:nvSpPr>
          <p:cNvPr id="3" name="Podnaslov 2">
            <a:extLst>
              <a:ext uri="{FF2B5EF4-FFF2-40B4-BE49-F238E27FC236}">
                <a16:creationId xmlns:a16="http://schemas.microsoft.com/office/drawing/2014/main" xmlns="" id="{C2A3266E-EDC0-4D06-8B00-72C1B438D628}"/>
              </a:ext>
            </a:extLst>
          </p:cNvPr>
          <p:cNvSpPr>
            <a:spLocks noGrp="1"/>
          </p:cNvSpPr>
          <p:nvPr>
            <p:ph type="subTitle" idx="1"/>
          </p:nvPr>
        </p:nvSpPr>
        <p:spPr>
          <a:xfrm>
            <a:off x="5438775" y="4137169"/>
            <a:ext cx="5895975" cy="1767141"/>
          </a:xfrm>
        </p:spPr>
        <p:txBody>
          <a:bodyPr vert="horz" lIns="91440" tIns="45720" rIns="91440" bIns="45720" rtlCol="0" anchor="ctr">
            <a:normAutofit lnSpcReduction="10000"/>
          </a:bodyPr>
          <a:lstStyle/>
          <a:p>
            <a:endParaRPr lang="sl-SI" sz="1700" dirty="0"/>
          </a:p>
          <a:p>
            <a:endParaRPr lang="sl-SI" sz="1700" dirty="0"/>
          </a:p>
          <a:p>
            <a:r>
              <a:rPr lang="en-US" sz="1700" dirty="0" err="1"/>
              <a:t>Študentke</a:t>
            </a:r>
            <a:r>
              <a:rPr lang="en-US" sz="1700" dirty="0"/>
              <a:t>: Amra </a:t>
            </a:r>
            <a:r>
              <a:rPr lang="en-US" sz="1700" dirty="0" err="1"/>
              <a:t>Salešević</a:t>
            </a:r>
            <a:r>
              <a:rPr lang="en-US" sz="1700" dirty="0"/>
              <a:t>, </a:t>
            </a:r>
            <a:r>
              <a:rPr lang="en-US" sz="1700" dirty="0" err="1"/>
              <a:t>Tadeja</a:t>
            </a:r>
            <a:r>
              <a:rPr lang="sl-SI" sz="1700" dirty="0"/>
              <a:t> </a:t>
            </a:r>
            <a:r>
              <a:rPr lang="en-US" sz="1700" dirty="0"/>
              <a:t>Lunar, </a:t>
            </a:r>
            <a:r>
              <a:rPr lang="sl-SI" sz="1700" dirty="0"/>
              <a:t> </a:t>
            </a:r>
            <a:r>
              <a:rPr lang="en-US" sz="1700" dirty="0"/>
              <a:t>Tajda</a:t>
            </a:r>
            <a:r>
              <a:rPr lang="sl-SI" sz="1700" dirty="0"/>
              <a:t> </a:t>
            </a:r>
            <a:r>
              <a:rPr lang="en-US" sz="1700" dirty="0"/>
              <a:t>Robek.</a:t>
            </a:r>
          </a:p>
          <a:p>
            <a:endParaRPr lang="en-US" sz="1700" dirty="0"/>
          </a:p>
          <a:p>
            <a:pPr algn="ctr"/>
            <a:r>
              <a:rPr lang="en-US" sz="1200" dirty="0" err="1"/>
              <a:t>Pef</a:t>
            </a:r>
            <a:r>
              <a:rPr lang="en-US" sz="1200" dirty="0"/>
              <a:t> </a:t>
            </a:r>
            <a:r>
              <a:rPr lang="en-US" sz="1200" dirty="0" err="1"/>
              <a:t>Lj</a:t>
            </a:r>
            <a:r>
              <a:rPr lang="en-US" sz="1200" dirty="0"/>
              <a:t>, </a:t>
            </a:r>
            <a:r>
              <a:rPr lang="en-US" sz="1200" dirty="0" err="1"/>
              <a:t>predšolska</a:t>
            </a:r>
            <a:r>
              <a:rPr lang="en-US" sz="1200" dirty="0"/>
              <a:t> </a:t>
            </a:r>
            <a:r>
              <a:rPr lang="en-US" sz="1200" dirty="0" err="1"/>
              <a:t>vzgoja</a:t>
            </a:r>
            <a:r>
              <a:rPr lang="en-US" sz="1200" dirty="0"/>
              <a:t>, 3. </a:t>
            </a:r>
            <a:r>
              <a:rPr lang="en-US" sz="1200" dirty="0" err="1"/>
              <a:t>letnik</a:t>
            </a:r>
            <a:r>
              <a:rPr lang="en-US" sz="1200" dirty="0"/>
              <a:t> - IZREDNO</a:t>
            </a:r>
          </a:p>
        </p:txBody>
      </p:sp>
      <p:sp>
        <p:nvSpPr>
          <p:cNvPr id="162" name="Rectangle 161">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128670"/>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xmlns="">
                    <a14:imgLayer r:embed="rId6">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Oval 163">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6" name="Oval 165">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5852165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0B145D0B-E49C-4C94-8DBB-24366A9DE8E9}"/>
              </a:ext>
            </a:extLst>
          </p:cNvPr>
          <p:cNvSpPr>
            <a:spLocks noGrp="1"/>
          </p:cNvSpPr>
          <p:nvPr>
            <p:ph type="title"/>
          </p:nvPr>
        </p:nvSpPr>
        <p:spPr/>
        <p:txBody>
          <a:bodyPr/>
          <a:lstStyle/>
          <a:p>
            <a:r>
              <a:rPr lang="sl-SI" dirty="0"/>
              <a:t>UVODNA MOTIVACIJA</a:t>
            </a:r>
          </a:p>
        </p:txBody>
      </p:sp>
      <p:sp>
        <p:nvSpPr>
          <p:cNvPr id="3" name="Označba mesta vsebine 2">
            <a:extLst>
              <a:ext uri="{FF2B5EF4-FFF2-40B4-BE49-F238E27FC236}">
                <a16:creationId xmlns:a16="http://schemas.microsoft.com/office/drawing/2014/main" xmlns="" id="{E76F62B0-CB76-475B-9F2A-7ED3E8ECB7BD}"/>
              </a:ext>
            </a:extLst>
          </p:cNvPr>
          <p:cNvSpPr>
            <a:spLocks noGrp="1"/>
          </p:cNvSpPr>
          <p:nvPr>
            <p:ph idx="1"/>
          </p:nvPr>
        </p:nvSpPr>
        <p:spPr/>
        <p:txBody>
          <a:bodyPr>
            <a:normAutofit fontScale="77500" lnSpcReduction="20000"/>
          </a:bodyPr>
          <a:lstStyle/>
          <a:p>
            <a:r>
              <a:rPr lang="sl-SI" dirty="0"/>
              <a:t>Zgodba o Indijancih</a:t>
            </a:r>
          </a:p>
          <a:p>
            <a:r>
              <a:rPr lang="sl-SI" dirty="0"/>
              <a:t>RDEČI BOBEN</a:t>
            </a:r>
          </a:p>
          <a:p>
            <a:pPr marL="0" indent="0" algn="just">
              <a:buNone/>
            </a:pPr>
            <a:r>
              <a:rPr lang="sl-SI" sz="1900" dirty="0"/>
              <a:t>Nekoč je živelo Indijansko pleme Rdeči boben. Živeli so v indijanski vasi, na robu Južne Amerike. Vsa plamena so jih imela rada, saj so tako lepo igrali na glasbo, da so jih slišali do zadnje vasi.</a:t>
            </a:r>
          </a:p>
          <a:p>
            <a:pPr marL="0" indent="0" algn="just">
              <a:buNone/>
            </a:pPr>
            <a:r>
              <a:rPr lang="sl-SI" sz="1900" dirty="0"/>
              <a:t>Poglavar Rdečega bobna je bil </a:t>
            </a:r>
            <a:r>
              <a:rPr lang="sl-SI" sz="1900" dirty="0" err="1"/>
              <a:t>Suji</a:t>
            </a:r>
            <a:r>
              <a:rPr lang="sl-SI" sz="1900" dirty="0"/>
              <a:t>, bil je najboljši bobnar v plemenu. Boben pa ni bilo edino glasbilo na katerega je znal igrati. Poglavarjeva žena </a:t>
            </a:r>
            <a:r>
              <a:rPr lang="sl-SI" sz="1900" dirty="0" err="1"/>
              <a:t>Pokahontas</a:t>
            </a:r>
            <a:r>
              <a:rPr lang="sl-SI" sz="1900" dirty="0"/>
              <a:t> je bila odlična v izdelovanju </a:t>
            </a:r>
            <a:r>
              <a:rPr lang="sl-SI" sz="1900" dirty="0" err="1"/>
              <a:t>panove</a:t>
            </a:r>
            <a:r>
              <a:rPr lang="sl-SI" sz="1900" dirty="0"/>
              <a:t> piščali, ki jo je </a:t>
            </a:r>
            <a:r>
              <a:rPr lang="sl-SI" sz="1900" dirty="0" err="1"/>
              <a:t>Suji</a:t>
            </a:r>
            <a:r>
              <a:rPr lang="sl-SI" sz="1900" dirty="0"/>
              <a:t> prav rad igral.</a:t>
            </a:r>
          </a:p>
          <a:p>
            <a:pPr marL="0" indent="0" algn="just">
              <a:buNone/>
            </a:pPr>
            <a:r>
              <a:rPr lang="sl-SI" sz="1900" dirty="0"/>
              <a:t>Ko je </a:t>
            </a:r>
            <a:r>
              <a:rPr lang="sl-SI" sz="1900" dirty="0" err="1"/>
              <a:t>Pokahontas</a:t>
            </a:r>
            <a:r>
              <a:rPr lang="sl-SI" sz="1900" dirty="0"/>
              <a:t> rodila njunega prvega otroka, ki sta ga poimenovala Bora, mu je izdelala prvo ropotuljico. Bora je imel ritem že v krvi. Ko je zaslišal igranje svojega očeta in matere, je brž vzel ropotuljico in se pridružil njunemu igranju. To je bila njegova najljubša igrača. Ko so nekega dne prišli do potoka, so se želeli odpočiti in oče je zaigral na </a:t>
            </a:r>
            <a:r>
              <a:rPr lang="sl-SI" sz="1900" dirty="0" err="1"/>
              <a:t>panovo</a:t>
            </a:r>
            <a:r>
              <a:rPr lang="sl-SI" sz="1900" dirty="0"/>
              <a:t> piščal. Ker je Bora pozabil na ropotuljico, je prijel prvo stvar, to so bili kamni. S kamni je tolkel in svojemu očetu dajal ritem. Ko je </a:t>
            </a:r>
            <a:r>
              <a:rPr lang="sl-SI" sz="1900" dirty="0" err="1"/>
              <a:t>Suji</a:t>
            </a:r>
            <a:r>
              <a:rPr lang="sl-SI" sz="1900" dirty="0"/>
              <a:t> ugotovil, kako nadarjen je njegov otrok, je sklenil, da bo njihovo pleme temeljilo na glasbi. Odločil se je, da bo poleg indijanskega klica, svoje pleme poklical s pomočjo himne. Skupaj je sklical pleme in vsak je prispeval svoj del. Sestavili so odlično himno.</a:t>
            </a:r>
          </a:p>
          <a:p>
            <a:pPr marL="0" indent="0" algn="just">
              <a:buNone/>
            </a:pPr>
            <a:r>
              <a:rPr lang="sl-SI" sz="1900" dirty="0"/>
              <a:t>Kmalu je glasba vsem zrasla pod kožo, zato so imeli za vsako dejanje posebno himno. Če so se želeli zbrati ob ognju, ali pa so potrebovali pomoč pri lovu, prav vsako dejanje je spremljala posebna glasba.</a:t>
            </a:r>
          </a:p>
          <a:p>
            <a:pPr marL="0" indent="0" algn="just">
              <a:buNone/>
            </a:pPr>
            <a:r>
              <a:rPr lang="sl-SI" sz="1900" dirty="0"/>
              <a:t/>
            </a:r>
            <a:br>
              <a:rPr lang="sl-SI" sz="1900" dirty="0"/>
            </a:br>
            <a:endParaRPr lang="sl-SI" sz="1900" dirty="0"/>
          </a:p>
        </p:txBody>
      </p:sp>
    </p:spTree>
    <p:extLst>
      <p:ext uri="{BB962C8B-B14F-4D97-AF65-F5344CB8AC3E}">
        <p14:creationId xmlns:p14="http://schemas.microsoft.com/office/powerpoint/2010/main" xmlns="" val="3587380840"/>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7A8B9D4E-D9C4-4210-B235-494C649DF6B7}"/>
              </a:ext>
            </a:extLst>
          </p:cNvPr>
          <p:cNvSpPr>
            <a:spLocks noGrp="1"/>
          </p:cNvSpPr>
          <p:nvPr>
            <p:ph type="title"/>
          </p:nvPr>
        </p:nvSpPr>
        <p:spPr>
          <a:xfrm>
            <a:off x="1069847" y="605396"/>
            <a:ext cx="4077067" cy="2377440"/>
          </a:xfrm>
        </p:spPr>
        <p:txBody>
          <a:bodyPr>
            <a:normAutofit/>
          </a:bodyPr>
          <a:lstStyle/>
          <a:p>
            <a:r>
              <a:rPr lang="sl-SI"/>
              <a:t>OSREDNJI DEL</a:t>
            </a:r>
            <a:endParaRPr lang="sl-SI" dirty="0"/>
          </a:p>
        </p:txBody>
      </p:sp>
      <p:sp>
        <p:nvSpPr>
          <p:cNvPr id="12" name="Freeform: Shape 11">
            <a:extLst>
              <a:ext uri="{FF2B5EF4-FFF2-40B4-BE49-F238E27FC236}">
                <a16:creationId xmlns:a16="http://schemas.microsoft.com/office/drawing/2014/main" xmlns="" id="{438E01D9-B763-427F-BB2E-279167AA58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15497" y="199629"/>
            <a:ext cx="2072691" cy="2072691"/>
          </a:xfrm>
          <a:custGeom>
            <a:avLst/>
            <a:gdLst>
              <a:gd name="connsiteX0" fmla="*/ 1036346 w 2072691"/>
              <a:gd name="connsiteY0" fmla="*/ 116589 h 2072691"/>
              <a:gd name="connsiteX1" fmla="*/ 1956103 w 2072691"/>
              <a:gd name="connsiteY1" fmla="*/ 1036346 h 2072691"/>
              <a:gd name="connsiteX2" fmla="*/ 1036346 w 2072691"/>
              <a:gd name="connsiteY2" fmla="*/ 1956103 h 2072691"/>
              <a:gd name="connsiteX3" fmla="*/ 116589 w 2072691"/>
              <a:gd name="connsiteY3" fmla="*/ 1036346 h 2072691"/>
              <a:gd name="connsiteX4" fmla="*/ 1036346 w 2072691"/>
              <a:gd name="connsiteY4" fmla="*/ 116589 h 2072691"/>
              <a:gd name="connsiteX5" fmla="*/ 1036346 w 2072691"/>
              <a:gd name="connsiteY5" fmla="*/ 90680 h 2072691"/>
              <a:gd name="connsiteX6" fmla="*/ 90680 w 2072691"/>
              <a:gd name="connsiteY6" fmla="*/ 1036346 h 2072691"/>
              <a:gd name="connsiteX7" fmla="*/ 1036346 w 2072691"/>
              <a:gd name="connsiteY7" fmla="*/ 1982011 h 2072691"/>
              <a:gd name="connsiteX8" fmla="*/ 1982011 w 2072691"/>
              <a:gd name="connsiteY8" fmla="*/ 1036346 h 2072691"/>
              <a:gd name="connsiteX9" fmla="*/ 1036346 w 2072691"/>
              <a:gd name="connsiteY9" fmla="*/ 90680 h 2072691"/>
              <a:gd name="connsiteX10" fmla="*/ 1036346 w 2072691"/>
              <a:gd name="connsiteY10" fmla="*/ 0 h 2072691"/>
              <a:gd name="connsiteX11" fmla="*/ 2072691 w 2072691"/>
              <a:gd name="connsiteY11" fmla="*/ 1036346 h 2072691"/>
              <a:gd name="connsiteX12" fmla="*/ 1036346 w 2072691"/>
              <a:gd name="connsiteY12" fmla="*/ 2072691 h 2072691"/>
              <a:gd name="connsiteX13" fmla="*/ 0 w 2072691"/>
              <a:gd name="connsiteY13" fmla="*/ 1036346 h 2072691"/>
              <a:gd name="connsiteX14" fmla="*/ 1036346 w 2072691"/>
              <a:gd name="connsiteY14" fmla="*/ 0 h 2072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2691" h="2072691">
                <a:moveTo>
                  <a:pt x="1036346" y="116589"/>
                </a:moveTo>
                <a:cubicBezTo>
                  <a:pt x="1544313" y="116589"/>
                  <a:pt x="1956103" y="528378"/>
                  <a:pt x="1956103" y="1036346"/>
                </a:cubicBezTo>
                <a:cubicBezTo>
                  <a:pt x="1956103" y="1544313"/>
                  <a:pt x="1544313" y="1956103"/>
                  <a:pt x="1036346" y="1956103"/>
                </a:cubicBezTo>
                <a:cubicBezTo>
                  <a:pt x="528378" y="1956103"/>
                  <a:pt x="116589" y="1544313"/>
                  <a:pt x="116589" y="1036346"/>
                </a:cubicBezTo>
                <a:cubicBezTo>
                  <a:pt x="116589" y="528378"/>
                  <a:pt x="528378" y="116589"/>
                  <a:pt x="1036346" y="116589"/>
                </a:cubicBezTo>
                <a:close/>
                <a:moveTo>
                  <a:pt x="1036346" y="90680"/>
                </a:moveTo>
                <a:cubicBezTo>
                  <a:pt x="514070" y="90680"/>
                  <a:pt x="90680" y="514069"/>
                  <a:pt x="90680" y="1036346"/>
                </a:cubicBezTo>
                <a:cubicBezTo>
                  <a:pt x="90680" y="1558622"/>
                  <a:pt x="514070" y="1982011"/>
                  <a:pt x="1036346" y="1982011"/>
                </a:cubicBezTo>
                <a:cubicBezTo>
                  <a:pt x="1558622" y="1982011"/>
                  <a:pt x="1982011" y="1558622"/>
                  <a:pt x="1982011" y="1036346"/>
                </a:cubicBezTo>
                <a:cubicBezTo>
                  <a:pt x="1982011" y="514069"/>
                  <a:pt x="1558622" y="90680"/>
                  <a:pt x="1036346" y="90680"/>
                </a:cubicBezTo>
                <a:close/>
                <a:moveTo>
                  <a:pt x="1036346" y="0"/>
                </a:moveTo>
                <a:cubicBezTo>
                  <a:pt x="1608704" y="0"/>
                  <a:pt x="2072691" y="463987"/>
                  <a:pt x="2072691" y="1036346"/>
                </a:cubicBezTo>
                <a:cubicBezTo>
                  <a:pt x="2072691" y="1608704"/>
                  <a:pt x="1608704" y="2072691"/>
                  <a:pt x="1036346" y="2072691"/>
                </a:cubicBezTo>
                <a:cubicBezTo>
                  <a:pt x="463988" y="2072691"/>
                  <a:pt x="0" y="1608704"/>
                  <a:pt x="0" y="1036346"/>
                </a:cubicBezTo>
                <a:cubicBezTo>
                  <a:pt x="0" y="463987"/>
                  <a:pt x="463988" y="0"/>
                  <a:pt x="1036346"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Slika 5" descr="Holistični instrumenti - Harmony program">
            <a:extLst>
              <a:ext uri="{FF2B5EF4-FFF2-40B4-BE49-F238E27FC236}">
                <a16:creationId xmlns:a16="http://schemas.microsoft.com/office/drawing/2014/main" xmlns="" id="{88C5DEB7-C54A-43F4-83FB-89ED6B0AEFF3}"/>
              </a:ext>
            </a:extLst>
          </p:cNvPr>
          <p:cNvPicPr/>
          <p:nvPr/>
        </p:nvPicPr>
        <p:blipFill>
          <a:blip r:embed="rId2">
            <a:extLst>
              <a:ext uri="{28A0092B-C50C-407E-A947-70E740481C1C}">
                <a14:useLocalDpi xmlns:a14="http://schemas.microsoft.com/office/drawing/2010/main" xmlns="" val="0"/>
              </a:ext>
            </a:extLst>
          </a:blip>
          <a:stretch>
            <a:fillRect/>
          </a:stretch>
        </p:blipFill>
        <p:spPr bwMode="auto">
          <a:xfrm>
            <a:off x="6048622" y="656528"/>
            <a:ext cx="956317" cy="1099215"/>
          </a:xfrm>
          <a:prstGeom prst="rect">
            <a:avLst/>
          </a:prstGeom>
          <a:noFill/>
        </p:spPr>
      </p:pic>
      <p:sp>
        <p:nvSpPr>
          <p:cNvPr id="3" name="Označba mesta vsebine 2">
            <a:extLst>
              <a:ext uri="{FF2B5EF4-FFF2-40B4-BE49-F238E27FC236}">
                <a16:creationId xmlns:a16="http://schemas.microsoft.com/office/drawing/2014/main" xmlns="" id="{4D267969-25C1-469E-B174-C92782F18138}"/>
              </a:ext>
            </a:extLst>
          </p:cNvPr>
          <p:cNvSpPr>
            <a:spLocks noGrp="1"/>
          </p:cNvSpPr>
          <p:nvPr>
            <p:ph idx="1"/>
          </p:nvPr>
        </p:nvSpPr>
        <p:spPr>
          <a:xfrm>
            <a:off x="1069848" y="3099816"/>
            <a:ext cx="4077066" cy="3072384"/>
          </a:xfrm>
        </p:spPr>
        <p:txBody>
          <a:bodyPr>
            <a:normAutofit/>
          </a:bodyPr>
          <a:lstStyle/>
          <a:p>
            <a:r>
              <a:rPr lang="sl-SI"/>
              <a:t>Pokažemo inštrumente pravih Indijancev.</a:t>
            </a:r>
          </a:p>
          <a:p>
            <a:endParaRPr lang="sl-SI" dirty="0"/>
          </a:p>
        </p:txBody>
      </p:sp>
      <p:sp>
        <p:nvSpPr>
          <p:cNvPr id="14" name="Freeform: Shape 13">
            <a:extLst>
              <a:ext uri="{FF2B5EF4-FFF2-40B4-BE49-F238E27FC236}">
                <a16:creationId xmlns:a16="http://schemas.microsoft.com/office/drawing/2014/main" xmlns="" id="{87817A2C-442E-45AB-8074-E9C0FF8408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95676" y="0"/>
            <a:ext cx="4096324" cy="3511487"/>
          </a:xfrm>
          <a:custGeom>
            <a:avLst/>
            <a:gdLst>
              <a:gd name="connsiteX0" fmla="*/ 587798 w 4096324"/>
              <a:gd name="connsiteY0" fmla="*/ 0 h 3511487"/>
              <a:gd name="connsiteX1" fmla="*/ 4096324 w 4096324"/>
              <a:gd name="connsiteY1" fmla="*/ 0 h 3511487"/>
              <a:gd name="connsiteX2" fmla="*/ 4096324 w 4096324"/>
              <a:gd name="connsiteY2" fmla="*/ 2389464 h 3511487"/>
              <a:gd name="connsiteX3" fmla="*/ 4037670 w 4096324"/>
              <a:gd name="connsiteY3" fmla="*/ 2467901 h 3511487"/>
              <a:gd name="connsiteX4" fmla="*/ 2396474 w 4096324"/>
              <a:gd name="connsiteY4" fmla="*/ 3241884 h 3511487"/>
              <a:gd name="connsiteX5" fmla="*/ 269603 w 4096324"/>
              <a:gd name="connsiteY5" fmla="*/ 1115014 h 3511487"/>
              <a:gd name="connsiteX6" fmla="*/ 526305 w 4096324"/>
              <a:gd name="connsiteY6" fmla="*/ 101221 h 3511487"/>
              <a:gd name="connsiteX7" fmla="*/ 276096 w 4096324"/>
              <a:gd name="connsiteY7" fmla="*/ 0 h 3511487"/>
              <a:gd name="connsiteX8" fmla="*/ 517769 w 4096324"/>
              <a:gd name="connsiteY8" fmla="*/ 0 h 3511487"/>
              <a:gd name="connsiteX9" fmla="*/ 473625 w 4096324"/>
              <a:gd name="connsiteY9" fmla="*/ 72664 h 3511487"/>
              <a:gd name="connsiteX10" fmla="*/ 209692 w 4096324"/>
              <a:gd name="connsiteY10" fmla="*/ 1115014 h 3511487"/>
              <a:gd name="connsiteX11" fmla="*/ 2396474 w 4096324"/>
              <a:gd name="connsiteY11" fmla="*/ 3301796 h 3511487"/>
              <a:gd name="connsiteX12" fmla="*/ 4083901 w 4096324"/>
              <a:gd name="connsiteY12" fmla="*/ 2506010 h 3511487"/>
              <a:gd name="connsiteX13" fmla="*/ 4096324 w 4096324"/>
              <a:gd name="connsiteY13" fmla="*/ 2489397 h 3511487"/>
              <a:gd name="connsiteX14" fmla="*/ 4096324 w 4096324"/>
              <a:gd name="connsiteY14" fmla="*/ 2803759 h 3511487"/>
              <a:gd name="connsiteX15" fmla="*/ 4091036 w 4096324"/>
              <a:gd name="connsiteY15" fmla="*/ 2809577 h 3511487"/>
              <a:gd name="connsiteX16" fmla="*/ 2396474 w 4096324"/>
              <a:gd name="connsiteY16" fmla="*/ 3511487 h 3511487"/>
              <a:gd name="connsiteX17" fmla="*/ 0 w 4096324"/>
              <a:gd name="connsiteY17" fmla="*/ 1115014 h 3511487"/>
              <a:gd name="connsiteX18" fmla="*/ 188327 w 4096324"/>
              <a:gd name="connsiteY18" fmla="*/ 182198 h 351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96324" h="3511487">
                <a:moveTo>
                  <a:pt x="587798" y="0"/>
                </a:moveTo>
                <a:lnTo>
                  <a:pt x="4096324" y="0"/>
                </a:lnTo>
                <a:lnTo>
                  <a:pt x="4096324" y="2389464"/>
                </a:lnTo>
                <a:lnTo>
                  <a:pt x="4037670" y="2467901"/>
                </a:lnTo>
                <a:cubicBezTo>
                  <a:pt x="3647571" y="2940592"/>
                  <a:pt x="3057207" y="3241884"/>
                  <a:pt x="2396474" y="3241884"/>
                </a:cubicBezTo>
                <a:cubicBezTo>
                  <a:pt x="1221836" y="3241884"/>
                  <a:pt x="269603" y="2289651"/>
                  <a:pt x="269603" y="1115014"/>
                </a:cubicBezTo>
                <a:cubicBezTo>
                  <a:pt x="269603" y="747940"/>
                  <a:pt x="362595" y="402585"/>
                  <a:pt x="526305" y="101221"/>
                </a:cubicBezTo>
                <a:close/>
                <a:moveTo>
                  <a:pt x="276096" y="0"/>
                </a:moveTo>
                <a:lnTo>
                  <a:pt x="517769" y="0"/>
                </a:lnTo>
                <a:lnTo>
                  <a:pt x="473625" y="72664"/>
                </a:lnTo>
                <a:cubicBezTo>
                  <a:pt x="305303" y="382516"/>
                  <a:pt x="209692" y="737600"/>
                  <a:pt x="209692" y="1115014"/>
                </a:cubicBezTo>
                <a:cubicBezTo>
                  <a:pt x="209692" y="2322740"/>
                  <a:pt x="1188748" y="3301796"/>
                  <a:pt x="2396474" y="3301796"/>
                </a:cubicBezTo>
                <a:cubicBezTo>
                  <a:pt x="3075820" y="3301796"/>
                  <a:pt x="3682813" y="2992016"/>
                  <a:pt x="4083901" y="2506010"/>
                </a:cubicBezTo>
                <a:lnTo>
                  <a:pt x="4096324" y="2489397"/>
                </a:lnTo>
                <a:lnTo>
                  <a:pt x="4096324" y="2803759"/>
                </a:lnTo>
                <a:lnTo>
                  <a:pt x="4091036" y="2809577"/>
                </a:lnTo>
                <a:cubicBezTo>
                  <a:pt x="3657360" y="3243253"/>
                  <a:pt x="3058242" y="3511487"/>
                  <a:pt x="2396474" y="3511487"/>
                </a:cubicBezTo>
                <a:cubicBezTo>
                  <a:pt x="1072937" y="3511487"/>
                  <a:pt x="0" y="2438550"/>
                  <a:pt x="0" y="1115014"/>
                </a:cubicBezTo>
                <a:cubicBezTo>
                  <a:pt x="0" y="784130"/>
                  <a:pt x="67059" y="468908"/>
                  <a:pt x="188327" y="182198"/>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descr="Pihala | Melodija Glasbila d.o.o.">
            <a:extLst>
              <a:ext uri="{FF2B5EF4-FFF2-40B4-BE49-F238E27FC236}">
                <a16:creationId xmlns:a16="http://schemas.microsoft.com/office/drawing/2014/main" xmlns="" id="{828FCC60-9B7F-478A-BC25-CF04E93EDA46}"/>
              </a:ext>
            </a:extLst>
          </p:cNvPr>
          <p:cNvPicPr/>
          <p:nvPr/>
        </p:nvPicPr>
        <p:blipFill>
          <a:blip r:embed="rId3">
            <a:extLst>
              <a:ext uri="{28A0092B-C50C-407E-A947-70E740481C1C}">
                <a14:useLocalDpi xmlns:a14="http://schemas.microsoft.com/office/drawing/2010/main" xmlns="" val="0"/>
              </a:ext>
            </a:extLst>
          </a:blip>
          <a:stretch>
            <a:fillRect/>
          </a:stretch>
        </p:blipFill>
        <p:spPr bwMode="auto">
          <a:xfrm>
            <a:off x="9091749" y="694648"/>
            <a:ext cx="2737456" cy="1431900"/>
          </a:xfrm>
          <a:prstGeom prst="rect">
            <a:avLst/>
          </a:prstGeom>
          <a:noFill/>
        </p:spPr>
      </p:pic>
      <p:sp>
        <p:nvSpPr>
          <p:cNvPr id="16" name="Freeform: Shape 15">
            <a:extLst>
              <a:ext uri="{FF2B5EF4-FFF2-40B4-BE49-F238E27FC236}">
                <a16:creationId xmlns:a16="http://schemas.microsoft.com/office/drawing/2014/main" xmlns="" id="{A31847AF-FADA-41FD-8347-0A5AF3106D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75725" y="2528773"/>
            <a:ext cx="3118638" cy="3118638"/>
          </a:xfrm>
          <a:custGeom>
            <a:avLst/>
            <a:gdLst>
              <a:gd name="connsiteX0" fmla="*/ 1559319 w 3118638"/>
              <a:gd name="connsiteY0" fmla="*/ 175423 h 3118638"/>
              <a:gd name="connsiteX1" fmla="*/ 2943215 w 3118638"/>
              <a:gd name="connsiteY1" fmla="*/ 1559319 h 3118638"/>
              <a:gd name="connsiteX2" fmla="*/ 1559319 w 3118638"/>
              <a:gd name="connsiteY2" fmla="*/ 2943215 h 3118638"/>
              <a:gd name="connsiteX3" fmla="*/ 175423 w 3118638"/>
              <a:gd name="connsiteY3" fmla="*/ 1559319 h 3118638"/>
              <a:gd name="connsiteX4" fmla="*/ 1559319 w 3118638"/>
              <a:gd name="connsiteY4" fmla="*/ 175423 h 3118638"/>
              <a:gd name="connsiteX5" fmla="*/ 1559319 w 3118638"/>
              <a:gd name="connsiteY5" fmla="*/ 136440 h 3118638"/>
              <a:gd name="connsiteX6" fmla="*/ 136441 w 3118638"/>
              <a:gd name="connsiteY6" fmla="*/ 1559319 h 3118638"/>
              <a:gd name="connsiteX7" fmla="*/ 1559319 w 3118638"/>
              <a:gd name="connsiteY7" fmla="*/ 2982198 h 3118638"/>
              <a:gd name="connsiteX8" fmla="*/ 2982198 w 3118638"/>
              <a:gd name="connsiteY8" fmla="*/ 1559319 h 3118638"/>
              <a:gd name="connsiteX9" fmla="*/ 1559319 w 3118638"/>
              <a:gd name="connsiteY9" fmla="*/ 136440 h 3118638"/>
              <a:gd name="connsiteX10" fmla="*/ 1559319 w 3118638"/>
              <a:gd name="connsiteY10" fmla="*/ 0 h 3118638"/>
              <a:gd name="connsiteX11" fmla="*/ 3118638 w 3118638"/>
              <a:gd name="connsiteY11" fmla="*/ 1559319 h 3118638"/>
              <a:gd name="connsiteX12" fmla="*/ 1559319 w 3118638"/>
              <a:gd name="connsiteY12" fmla="*/ 3118638 h 3118638"/>
              <a:gd name="connsiteX13" fmla="*/ 0 w 3118638"/>
              <a:gd name="connsiteY13" fmla="*/ 1559319 h 3118638"/>
              <a:gd name="connsiteX14" fmla="*/ 1559319 w 3118638"/>
              <a:gd name="connsiteY14" fmla="*/ 0 h 311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8638" h="3118638">
                <a:moveTo>
                  <a:pt x="1559319" y="175423"/>
                </a:moveTo>
                <a:cubicBezTo>
                  <a:pt x="2323623" y="175423"/>
                  <a:pt x="2943215" y="795015"/>
                  <a:pt x="2943215" y="1559319"/>
                </a:cubicBezTo>
                <a:cubicBezTo>
                  <a:pt x="2943215" y="2323623"/>
                  <a:pt x="2323623" y="2943215"/>
                  <a:pt x="1559319" y="2943215"/>
                </a:cubicBezTo>
                <a:cubicBezTo>
                  <a:pt x="795015" y="2943215"/>
                  <a:pt x="175423" y="2323623"/>
                  <a:pt x="175423" y="1559319"/>
                </a:cubicBezTo>
                <a:cubicBezTo>
                  <a:pt x="175423" y="795015"/>
                  <a:pt x="795015" y="175423"/>
                  <a:pt x="1559319" y="175423"/>
                </a:cubicBezTo>
                <a:close/>
                <a:moveTo>
                  <a:pt x="1559319" y="136440"/>
                </a:moveTo>
                <a:cubicBezTo>
                  <a:pt x="773486" y="136440"/>
                  <a:pt x="136441" y="773486"/>
                  <a:pt x="136441" y="1559319"/>
                </a:cubicBezTo>
                <a:cubicBezTo>
                  <a:pt x="136441" y="2345154"/>
                  <a:pt x="773486" y="2982198"/>
                  <a:pt x="1559319" y="2982198"/>
                </a:cubicBezTo>
                <a:cubicBezTo>
                  <a:pt x="2345154" y="2982198"/>
                  <a:pt x="2982198" y="2345154"/>
                  <a:pt x="2982198" y="1559319"/>
                </a:cubicBezTo>
                <a:cubicBezTo>
                  <a:pt x="2982198" y="773486"/>
                  <a:pt x="2345154" y="136440"/>
                  <a:pt x="1559319" y="136440"/>
                </a:cubicBezTo>
                <a:close/>
                <a:moveTo>
                  <a:pt x="1559319" y="0"/>
                </a:moveTo>
                <a:cubicBezTo>
                  <a:pt x="2420508" y="0"/>
                  <a:pt x="3118638" y="698131"/>
                  <a:pt x="3118638" y="1559319"/>
                </a:cubicBezTo>
                <a:cubicBezTo>
                  <a:pt x="3118638" y="2420508"/>
                  <a:pt x="2420508" y="3118638"/>
                  <a:pt x="1559319" y="3118638"/>
                </a:cubicBezTo>
                <a:cubicBezTo>
                  <a:pt x="698131" y="3118638"/>
                  <a:pt x="0" y="2420508"/>
                  <a:pt x="0" y="1559319"/>
                </a:cubicBezTo>
                <a:cubicBezTo>
                  <a:pt x="0" y="698131"/>
                  <a:pt x="698131" y="0"/>
                  <a:pt x="1559319"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Slika 6" descr="drveni muzički instrumenti gofc6e50 - gohinanews.com">
            <a:extLst>
              <a:ext uri="{FF2B5EF4-FFF2-40B4-BE49-F238E27FC236}">
                <a16:creationId xmlns:a16="http://schemas.microsoft.com/office/drawing/2014/main" xmlns="" id="{4CEF1AC2-3E55-4FF9-8CC8-FE30A9E469DE}"/>
              </a:ext>
            </a:extLst>
          </p:cNvPr>
          <p:cNvPicPr/>
          <p:nvPr/>
        </p:nvPicPr>
        <p:blipFill>
          <a:blip r:embed="rId4">
            <a:extLst>
              <a:ext uri="{28A0092B-C50C-407E-A947-70E740481C1C}">
                <a14:useLocalDpi xmlns:a14="http://schemas.microsoft.com/office/drawing/2010/main" xmlns="" val="0"/>
              </a:ext>
            </a:extLst>
          </a:blip>
          <a:stretch>
            <a:fillRect/>
          </a:stretch>
        </p:blipFill>
        <p:spPr bwMode="auto">
          <a:xfrm>
            <a:off x="6562725" y="2982836"/>
            <a:ext cx="1428749" cy="2160663"/>
          </a:xfrm>
          <a:prstGeom prst="rect">
            <a:avLst/>
          </a:prstGeom>
          <a:noFill/>
        </p:spPr>
      </p:pic>
      <p:grpSp>
        <p:nvGrpSpPr>
          <p:cNvPr id="26" name="Group 17">
            <a:extLst>
              <a:ext uri="{FF2B5EF4-FFF2-40B4-BE49-F238E27FC236}">
                <a16:creationId xmlns:a16="http://schemas.microsoft.com/office/drawing/2014/main" xmlns="" id="{8C3799FC-B9F3-483C-8BB1-B6745402429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8135493" y="6229681"/>
            <a:ext cx="457200" cy="457200"/>
            <a:chOff x="11361456" y="6195813"/>
            <a:chExt cx="548640" cy="548640"/>
          </a:xfrm>
        </p:grpSpPr>
        <p:sp>
          <p:nvSpPr>
            <p:cNvPr id="27" name="Oval 18">
              <a:extLst>
                <a:ext uri="{FF2B5EF4-FFF2-40B4-BE49-F238E27FC236}">
                  <a16:creationId xmlns:a16="http://schemas.microsoft.com/office/drawing/2014/main" xmlns="" id="{A69AD0B6-DB21-422F-AE46-79137907CB7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19">
              <a:extLst>
                <a:ext uri="{FF2B5EF4-FFF2-40B4-BE49-F238E27FC236}">
                  <a16:creationId xmlns:a16="http://schemas.microsoft.com/office/drawing/2014/main" xmlns="" id="{511E7789-3D37-48F1-AED4-B4D26DECE68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9" name="Freeform: Shape 21">
            <a:extLst>
              <a:ext uri="{FF2B5EF4-FFF2-40B4-BE49-F238E27FC236}">
                <a16:creationId xmlns:a16="http://schemas.microsoft.com/office/drawing/2014/main" xmlns="" id="{4FB259F8-8256-44FF-8B52-835A8A3E30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17048" y="3872875"/>
            <a:ext cx="3374952" cy="2985125"/>
          </a:xfrm>
          <a:custGeom>
            <a:avLst/>
            <a:gdLst>
              <a:gd name="connsiteX0" fmla="*/ 2058951 w 3374952"/>
              <a:gd name="connsiteY0" fmla="*/ 231632 h 2985125"/>
              <a:gd name="connsiteX1" fmla="*/ 3351060 w 3374952"/>
              <a:gd name="connsiteY1" fmla="*/ 766842 h 2985125"/>
              <a:gd name="connsiteX2" fmla="*/ 3374952 w 3374952"/>
              <a:gd name="connsiteY2" fmla="*/ 793129 h 2985125"/>
              <a:gd name="connsiteX3" fmla="*/ 3374952 w 3374952"/>
              <a:gd name="connsiteY3" fmla="*/ 2985125 h 2985125"/>
              <a:gd name="connsiteX4" fmla="*/ 485693 w 3374952"/>
              <a:gd name="connsiteY4" fmla="*/ 2985125 h 2985125"/>
              <a:gd name="connsiteX5" fmla="*/ 452180 w 3374952"/>
              <a:gd name="connsiteY5" fmla="*/ 2929960 h 2985125"/>
              <a:gd name="connsiteX6" fmla="*/ 231632 w 3374952"/>
              <a:gd name="connsiteY6" fmla="*/ 2058951 h 2985125"/>
              <a:gd name="connsiteX7" fmla="*/ 2058951 w 3374952"/>
              <a:gd name="connsiteY7" fmla="*/ 231632 h 2985125"/>
              <a:gd name="connsiteX8" fmla="*/ 2058951 w 3374952"/>
              <a:gd name="connsiteY8" fmla="*/ 0 h 2985125"/>
              <a:gd name="connsiteX9" fmla="*/ 3368635 w 3374952"/>
              <a:gd name="connsiteY9" fmla="*/ 470164 h 2985125"/>
              <a:gd name="connsiteX10" fmla="*/ 3374952 w 3374952"/>
              <a:gd name="connsiteY10" fmla="*/ 475905 h 2985125"/>
              <a:gd name="connsiteX11" fmla="*/ 3374952 w 3374952"/>
              <a:gd name="connsiteY11" fmla="*/ 719078 h 2985125"/>
              <a:gd name="connsiteX12" fmla="*/ 3254038 w 3374952"/>
              <a:gd name="connsiteY12" fmla="*/ 609184 h 2985125"/>
              <a:gd name="connsiteX13" fmla="*/ 2058951 w 3374952"/>
              <a:gd name="connsiteY13" fmla="*/ 180158 h 2985125"/>
              <a:gd name="connsiteX14" fmla="*/ 180158 w 3374952"/>
              <a:gd name="connsiteY14" fmla="*/ 2058951 h 2985125"/>
              <a:gd name="connsiteX15" fmla="*/ 406918 w 3374952"/>
              <a:gd name="connsiteY15" fmla="*/ 2954496 h 2985125"/>
              <a:gd name="connsiteX16" fmla="*/ 425526 w 3374952"/>
              <a:gd name="connsiteY16" fmla="*/ 2985125 h 2985125"/>
              <a:gd name="connsiteX17" fmla="*/ 221891 w 3374952"/>
              <a:gd name="connsiteY17" fmla="*/ 2985125 h 2985125"/>
              <a:gd name="connsiteX18" fmla="*/ 161803 w 3374952"/>
              <a:gd name="connsiteY18" fmla="*/ 2860388 h 2985125"/>
              <a:gd name="connsiteX19" fmla="*/ 0 w 3374952"/>
              <a:gd name="connsiteY19" fmla="*/ 2058951 h 2985125"/>
              <a:gd name="connsiteX20" fmla="*/ 2058951 w 3374952"/>
              <a:gd name="connsiteY20" fmla="*/ 0 h 298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4952" h="2985125">
                <a:moveTo>
                  <a:pt x="2058951" y="231632"/>
                </a:moveTo>
                <a:cubicBezTo>
                  <a:pt x="2563551" y="231632"/>
                  <a:pt x="3020381" y="436162"/>
                  <a:pt x="3351060" y="766842"/>
                </a:cubicBezTo>
                <a:lnTo>
                  <a:pt x="3374952" y="793129"/>
                </a:lnTo>
                <a:lnTo>
                  <a:pt x="3374952" y="2985125"/>
                </a:lnTo>
                <a:lnTo>
                  <a:pt x="485693" y="2985125"/>
                </a:lnTo>
                <a:lnTo>
                  <a:pt x="452180" y="2929960"/>
                </a:lnTo>
                <a:cubicBezTo>
                  <a:pt x="311527" y="2671041"/>
                  <a:pt x="231632" y="2374326"/>
                  <a:pt x="231632" y="2058951"/>
                </a:cubicBezTo>
                <a:cubicBezTo>
                  <a:pt x="231632" y="1049751"/>
                  <a:pt x="1049751" y="231632"/>
                  <a:pt x="2058951" y="231632"/>
                </a:cubicBezTo>
                <a:close/>
                <a:moveTo>
                  <a:pt x="2058951" y="0"/>
                </a:moveTo>
                <a:cubicBezTo>
                  <a:pt x="2556445" y="0"/>
                  <a:pt x="3012727" y="176443"/>
                  <a:pt x="3368635" y="470164"/>
                </a:cubicBezTo>
                <a:lnTo>
                  <a:pt x="3374952" y="475905"/>
                </a:lnTo>
                <a:lnTo>
                  <a:pt x="3374952" y="719078"/>
                </a:lnTo>
                <a:lnTo>
                  <a:pt x="3254038" y="609184"/>
                </a:lnTo>
                <a:cubicBezTo>
                  <a:pt x="2929272" y="341163"/>
                  <a:pt x="2512914" y="180158"/>
                  <a:pt x="2058951" y="180158"/>
                </a:cubicBezTo>
                <a:cubicBezTo>
                  <a:pt x="1021323" y="180158"/>
                  <a:pt x="180158" y="1021323"/>
                  <a:pt x="180158" y="2058951"/>
                </a:cubicBezTo>
                <a:cubicBezTo>
                  <a:pt x="180158" y="2383210"/>
                  <a:pt x="262303" y="2688283"/>
                  <a:pt x="406918" y="2954496"/>
                </a:cubicBezTo>
                <a:lnTo>
                  <a:pt x="425526" y="2985125"/>
                </a:lnTo>
                <a:lnTo>
                  <a:pt x="221891" y="2985125"/>
                </a:lnTo>
                <a:lnTo>
                  <a:pt x="161803" y="2860388"/>
                </a:lnTo>
                <a:cubicBezTo>
                  <a:pt x="57614" y="2614059"/>
                  <a:pt x="0" y="2343233"/>
                  <a:pt x="0" y="2058951"/>
                </a:cubicBezTo>
                <a:cubicBezTo>
                  <a:pt x="0" y="921823"/>
                  <a:pt x="921823" y="0"/>
                  <a:pt x="205895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Slika 4" descr="Orodja - instrumenti ustvarjanje gong koncerta | Mamutovec">
            <a:extLst>
              <a:ext uri="{FF2B5EF4-FFF2-40B4-BE49-F238E27FC236}">
                <a16:creationId xmlns:a16="http://schemas.microsoft.com/office/drawing/2014/main" xmlns="" id="{2C623F3A-9CF4-40D0-86F1-F740957B2721}"/>
              </a:ext>
            </a:extLst>
          </p:cNvPr>
          <p:cNvPicPr/>
          <p:nvPr/>
        </p:nvPicPr>
        <p:blipFill>
          <a:blip r:embed="rId6">
            <a:extLst>
              <a:ext uri="{28A0092B-C50C-407E-A947-70E740481C1C}">
                <a14:useLocalDpi xmlns:a14="http://schemas.microsoft.com/office/drawing/2010/main" xmlns="" val="0"/>
              </a:ext>
            </a:extLst>
          </a:blip>
          <a:stretch>
            <a:fillRect/>
          </a:stretch>
        </p:blipFill>
        <p:spPr bwMode="auto">
          <a:xfrm>
            <a:off x="9849393" y="4768880"/>
            <a:ext cx="2056509" cy="1682598"/>
          </a:xfrm>
          <a:prstGeom prst="rect">
            <a:avLst/>
          </a:prstGeom>
          <a:noFill/>
        </p:spPr>
      </p:pic>
    </p:spTree>
    <p:extLst>
      <p:ext uri="{BB962C8B-B14F-4D97-AF65-F5344CB8AC3E}">
        <p14:creationId xmlns:p14="http://schemas.microsoft.com/office/powerpoint/2010/main" xmlns="" val="3010373589"/>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CCF043BA-0C52-4068-BCF5-2B2D89BA9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Slika 4" descr="Sveti krog zdravilnih pesmi z indijanci Huni Kuin, Parinama center ...">
            <a:extLst>
              <a:ext uri="{FF2B5EF4-FFF2-40B4-BE49-F238E27FC236}">
                <a16:creationId xmlns:a16="http://schemas.microsoft.com/office/drawing/2014/main" xmlns="" id="{32200276-08B6-4B68-9B4C-C770FC66F90C}"/>
              </a:ext>
            </a:extLst>
          </p:cNvPr>
          <p:cNvPicPr/>
          <p:nvPr/>
        </p:nvPicPr>
        <p:blipFill rotWithShape="1">
          <a:blip r:embed="rId4">
            <a:extLst>
              <a:ext uri="{28A0092B-C50C-407E-A947-70E740481C1C}">
                <a14:useLocalDpi xmlns:a14="http://schemas.microsoft.com/office/drawing/2010/main" xmlns="" val="0"/>
              </a:ext>
            </a:extLst>
          </a:blip>
          <a:srcRect l="5266" r="6673" b="-1"/>
          <a:stretch/>
        </p:blipFill>
        <p:spPr bwMode="auto">
          <a:xfrm>
            <a:off x="3343" y="10"/>
            <a:ext cx="7548923" cy="6857990"/>
          </a:xfrm>
          <a:prstGeom prst="rect">
            <a:avLst/>
          </a:prstGeom>
          <a:noFill/>
        </p:spPr>
      </p:pic>
      <p:sp>
        <p:nvSpPr>
          <p:cNvPr id="3" name="Označba mesta vsebine 2">
            <a:extLst>
              <a:ext uri="{FF2B5EF4-FFF2-40B4-BE49-F238E27FC236}">
                <a16:creationId xmlns:a16="http://schemas.microsoft.com/office/drawing/2014/main" xmlns="" id="{E887B0DB-DA25-4003-BD5B-FAF31F00D9D6}"/>
              </a:ext>
            </a:extLst>
          </p:cNvPr>
          <p:cNvSpPr>
            <a:spLocks noGrp="1"/>
          </p:cNvSpPr>
          <p:nvPr>
            <p:ph idx="1"/>
          </p:nvPr>
        </p:nvSpPr>
        <p:spPr>
          <a:xfrm>
            <a:off x="7883611" y="2121408"/>
            <a:ext cx="3816774" cy="4050792"/>
          </a:xfrm>
        </p:spPr>
        <p:txBody>
          <a:bodyPr>
            <a:normAutofit/>
          </a:bodyPr>
          <a:lstStyle/>
          <a:p>
            <a:r>
              <a:rPr lang="sl-SI" sz="1600"/>
              <a:t>Kako ustvarjajo glasbo…</a:t>
            </a:r>
          </a:p>
        </p:txBody>
      </p:sp>
      <p:grpSp>
        <p:nvGrpSpPr>
          <p:cNvPr id="12" name="Group 11">
            <a:extLst>
              <a:ext uri="{FF2B5EF4-FFF2-40B4-BE49-F238E27FC236}">
                <a16:creationId xmlns:a16="http://schemas.microsoft.com/office/drawing/2014/main" xmlns="" id="{789ACCC8-A635-400E-B9C0-AD9CA57109C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xmlns="" id="{CBC21CEB-233C-4B50-8CCA-829AD0428F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xmlns="" id="{F3DF2D74-CD63-49A8-A93B-9DA2F5951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3118629851"/>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ki vsebuje besede škatla, hrana&#10;&#10;Opis je samodejno ustvarjen">
            <a:extLst>
              <a:ext uri="{FF2B5EF4-FFF2-40B4-BE49-F238E27FC236}">
                <a16:creationId xmlns:a16="http://schemas.microsoft.com/office/drawing/2014/main" xmlns="" id="{BE23A537-D002-48E9-BAF3-797CE72B2F0C}"/>
              </a:ext>
            </a:extLst>
          </p:cNvPr>
          <p:cNvPicPr/>
          <p:nvPr/>
        </p:nvPicPr>
        <p:blipFill rotWithShape="1">
          <a:blip r:embed="rId2" cstate="print">
            <a:extLst>
              <a:ext uri="{28A0092B-C50C-407E-A947-70E740481C1C}">
                <a14:useLocalDpi xmlns:a14="http://schemas.microsoft.com/office/drawing/2010/main" xmlns="" val="0"/>
              </a:ext>
            </a:extLst>
          </a:blip>
          <a:srcRect l="15110" t="4997" r="26916" b="5184"/>
          <a:stretch/>
        </p:blipFill>
        <p:spPr bwMode="auto">
          <a:xfrm rot="5400000">
            <a:off x="5304959" y="-2646469"/>
            <a:ext cx="1603417" cy="10037064"/>
          </a:xfrm>
          <a:prstGeom prst="rect">
            <a:avLst/>
          </a:prstGeom>
          <a:noFill/>
        </p:spPr>
      </p:pic>
      <p:sp>
        <p:nvSpPr>
          <p:cNvPr id="3" name="Označba mesta vsebine 2">
            <a:extLst>
              <a:ext uri="{FF2B5EF4-FFF2-40B4-BE49-F238E27FC236}">
                <a16:creationId xmlns:a16="http://schemas.microsoft.com/office/drawing/2014/main" xmlns="" id="{628F24D4-8921-4BF5-9332-7937805DEFC4}"/>
              </a:ext>
            </a:extLst>
          </p:cNvPr>
          <p:cNvSpPr>
            <a:spLocks noGrp="1"/>
          </p:cNvSpPr>
          <p:nvPr>
            <p:ph idx="1"/>
          </p:nvPr>
        </p:nvSpPr>
        <p:spPr>
          <a:xfrm>
            <a:off x="7534655" y="4511896"/>
            <a:ext cx="3703321" cy="1609345"/>
          </a:xfrm>
        </p:spPr>
        <p:txBody>
          <a:bodyPr anchor="ctr">
            <a:normAutofit/>
          </a:bodyPr>
          <a:lstStyle/>
          <a:p>
            <a:r>
              <a:rPr lang="sl-SI" sz="1400"/>
              <a:t>Jim pokažemo zapis himne.</a:t>
            </a:r>
          </a:p>
        </p:txBody>
      </p:sp>
      <p:sp>
        <p:nvSpPr>
          <p:cNvPr id="30" name="Rectangle 23">
            <a:extLst>
              <a:ext uri="{FF2B5EF4-FFF2-40B4-BE49-F238E27FC236}">
                <a16:creationId xmlns:a16="http://schemas.microsoft.com/office/drawing/2014/main" xmlns="" id="{CAC6F186-990E-4A9E-9C75-88580953E2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6800" y="4431215"/>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xmlns="">
                    <a14:imgLayer r:embed="rId4">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89681174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9" name="Rectangle 151">
            <a:extLst>
              <a:ext uri="{FF2B5EF4-FFF2-40B4-BE49-F238E27FC236}">
                <a16:creationId xmlns:a16="http://schemas.microsoft.com/office/drawing/2014/main" xmlns="" id="{9A395A46-1819-40A2-AEA7-F0FDA491C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xmlns="" id="{24A90B4D-DD62-41FE-A0D5-FEEFD7AB1A1A}"/>
              </a:ext>
            </a:extLst>
          </p:cNvPr>
          <p:cNvSpPr>
            <a:spLocks noGrp="1"/>
          </p:cNvSpPr>
          <p:nvPr>
            <p:ph idx="1"/>
          </p:nvPr>
        </p:nvSpPr>
        <p:spPr>
          <a:xfrm>
            <a:off x="644893" y="2121408"/>
            <a:ext cx="5168168" cy="3759628"/>
          </a:xfrm>
        </p:spPr>
        <p:txBody>
          <a:bodyPr>
            <a:normAutofit/>
          </a:bodyPr>
          <a:lstStyle/>
          <a:p>
            <a:r>
              <a:rPr lang="sl-SI" sz="1800" dirty="0"/>
              <a:t>Prinesemo inštrumente.</a:t>
            </a:r>
          </a:p>
          <a:p>
            <a:r>
              <a:rPr lang="sl-SI" sz="1800" dirty="0"/>
              <a:t>Otroke pustimo, da raziskujejo zapis himne in izdelane inštrumente.</a:t>
            </a:r>
          </a:p>
          <a:p>
            <a:r>
              <a:rPr lang="sl-SI" sz="1800" dirty="0"/>
              <a:t>Nato sledi izdelava inštrumentov.</a:t>
            </a:r>
          </a:p>
        </p:txBody>
      </p:sp>
      <p:sp>
        <p:nvSpPr>
          <p:cNvPr id="2070" name="Rectangle 153">
            <a:extLst>
              <a:ext uri="{FF2B5EF4-FFF2-40B4-BE49-F238E27FC236}">
                <a16:creationId xmlns:a16="http://schemas.microsoft.com/office/drawing/2014/main" xmlns="" id="{28073F59-0172-425F-9B05-99F9F925CF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78245" y="32173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Opis ni na voljo">
            <a:extLst>
              <a:ext uri="{FF2B5EF4-FFF2-40B4-BE49-F238E27FC236}">
                <a16:creationId xmlns:a16="http://schemas.microsoft.com/office/drawing/2014/main" xmlns="" id="{EB184B11-DFD1-4E8A-9120-7C45D60D8450}"/>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9831" r="-3" b="21866"/>
          <a:stretch/>
        </p:blipFill>
        <p:spPr bwMode="auto">
          <a:xfrm>
            <a:off x="6577650" y="487675"/>
            <a:ext cx="2040803" cy="2478024"/>
          </a:xfrm>
          <a:prstGeom prst="rect">
            <a:avLst/>
          </a:prstGeom>
          <a:noFill/>
          <a:extLst>
            <a:ext uri="{909E8E84-426E-40DD-AFC4-6F175D3DCCD1}">
              <a14:hiddenFill xmlns:a14="http://schemas.microsoft.com/office/drawing/2010/main" xmlns="">
                <a:solidFill>
                  <a:srgbClr val="FFFFFF"/>
                </a:solidFill>
              </a14:hiddenFill>
            </a:ext>
          </a:extLst>
        </p:spPr>
      </p:pic>
      <p:sp>
        <p:nvSpPr>
          <p:cNvPr id="2071" name="Rectangle 155">
            <a:extLst>
              <a:ext uri="{FF2B5EF4-FFF2-40B4-BE49-F238E27FC236}">
                <a16:creationId xmlns:a16="http://schemas.microsoft.com/office/drawing/2014/main" xmlns="" id="{7367BF2E-18B8-45B6-9AE8-D20F15008C2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103" y="32173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Opis ni na voljo">
            <a:extLst>
              <a:ext uri="{FF2B5EF4-FFF2-40B4-BE49-F238E27FC236}">
                <a16:creationId xmlns:a16="http://schemas.microsoft.com/office/drawing/2014/main" xmlns="" id="{D388AD65-F3ED-4649-A608-AF13B9C016FE}"/>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3" b="32856"/>
          <a:stretch/>
        </p:blipFill>
        <p:spPr bwMode="auto">
          <a:xfrm>
            <a:off x="9381957" y="487675"/>
            <a:ext cx="2075906" cy="2478024"/>
          </a:xfrm>
          <a:prstGeom prst="rect">
            <a:avLst/>
          </a:prstGeom>
          <a:noFill/>
          <a:extLst>
            <a:ext uri="{909E8E84-426E-40DD-AFC4-6F175D3DCCD1}">
              <a14:hiddenFill xmlns:a14="http://schemas.microsoft.com/office/drawing/2010/main" xmlns="">
                <a:solidFill>
                  <a:srgbClr val="FFFFFF"/>
                </a:solidFill>
              </a14:hiddenFill>
            </a:ext>
          </a:extLst>
        </p:spPr>
      </p:pic>
      <p:sp>
        <p:nvSpPr>
          <p:cNvPr id="158" name="Rectangle 157">
            <a:extLst>
              <a:ext uri="{FF2B5EF4-FFF2-40B4-BE49-F238E27FC236}">
                <a16:creationId xmlns:a16="http://schemas.microsoft.com/office/drawing/2014/main" xmlns="" id="{2BF3333D-A3D1-4EF9-9174-C837EDE242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278245" y="329332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6" name="Picture 8" descr="Opis ni na voljo">
            <a:extLst>
              <a:ext uri="{FF2B5EF4-FFF2-40B4-BE49-F238E27FC236}">
                <a16:creationId xmlns:a16="http://schemas.microsoft.com/office/drawing/2014/main" xmlns="" id="{B7860C5B-C6A9-4AD4-9E7C-FFB1316038E8}"/>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r="3" b="34376"/>
          <a:stretch/>
        </p:blipFill>
        <p:spPr bwMode="auto">
          <a:xfrm>
            <a:off x="6536058" y="3459265"/>
            <a:ext cx="2123988" cy="2478024"/>
          </a:xfrm>
          <a:prstGeom prst="rect">
            <a:avLst/>
          </a:prstGeom>
          <a:noFill/>
          <a:extLst>
            <a:ext uri="{909E8E84-426E-40DD-AFC4-6F175D3DCCD1}">
              <a14:hiddenFill xmlns:a14="http://schemas.microsoft.com/office/drawing/2010/main" xmlns="">
                <a:solidFill>
                  <a:srgbClr val="FFFFFF"/>
                </a:solidFill>
              </a14:hiddenFill>
            </a:ext>
          </a:extLst>
        </p:spPr>
      </p:pic>
      <p:sp>
        <p:nvSpPr>
          <p:cNvPr id="160" name="Rectangle 159">
            <a:extLst>
              <a:ext uri="{FF2B5EF4-FFF2-40B4-BE49-F238E27FC236}">
                <a16:creationId xmlns:a16="http://schemas.microsoft.com/office/drawing/2014/main" xmlns="" id="{4C7AA4FB-6CE2-4D5C-8CE7-21E300B7EE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103" y="3293323"/>
            <a:ext cx="2639614" cy="2809908"/>
          </a:xfrm>
          <a:prstGeom prst="rect">
            <a:avLst/>
          </a:prstGeom>
          <a:solidFill>
            <a:srgbClr val="FFFFFF"/>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 descr="Vija Celmins – ARTnews.com">
            <a:extLst>
              <a:ext uri="{FF2B5EF4-FFF2-40B4-BE49-F238E27FC236}">
                <a16:creationId xmlns:a16="http://schemas.microsoft.com/office/drawing/2014/main" xmlns="" id="{782EC122-E97D-41B0-BF21-F4375E5F5C7C}"/>
              </a:ext>
            </a:extLst>
          </p:cNvPr>
          <p:cNvPicPr>
            <a:picLocks noChangeAspect="1" noChangeArrowheads="1"/>
          </p:cNvPicPr>
          <p:nvPr/>
        </p:nvPicPr>
        <p:blipFill rotWithShape="1">
          <a:blip r:embed="rId6">
            <a:extLst>
              <a:ext uri="{28A0092B-C50C-407E-A947-70E740481C1C}">
                <a14:useLocalDpi xmlns:a14="http://schemas.microsoft.com/office/drawing/2010/main" xmlns="" val="0"/>
              </a:ext>
            </a:extLst>
          </a:blip>
          <a:stretch/>
        </p:blipFill>
        <p:spPr bwMode="auto">
          <a:xfrm>
            <a:off x="9263194" y="3831857"/>
            <a:ext cx="2313432" cy="173284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62" name="Group 161">
            <a:extLst>
              <a:ext uri="{FF2B5EF4-FFF2-40B4-BE49-F238E27FC236}">
                <a16:creationId xmlns:a16="http://schemas.microsoft.com/office/drawing/2014/main" xmlns="" id="{E4ED421E-D0CF-4B7D-B4F4-C3197B02710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163" name="Oval 162">
              <a:extLst>
                <a:ext uri="{FF2B5EF4-FFF2-40B4-BE49-F238E27FC236}">
                  <a16:creationId xmlns:a16="http://schemas.microsoft.com/office/drawing/2014/main" xmlns="" id="{102D075B-0C27-429F-A2C1-CDBEC59B54D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4" name="Oval 163">
              <a:extLst>
                <a:ext uri="{FF2B5EF4-FFF2-40B4-BE49-F238E27FC236}">
                  <a16:creationId xmlns:a16="http://schemas.microsoft.com/office/drawing/2014/main" xmlns="" id="{0A3F332B-27F0-4FA4-B1B3-E347DC4408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153760006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B4C4F541-7DD5-4952-9DF7-D56A3314A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1733" y="321733"/>
            <a:ext cx="5774268" cy="5780684"/>
          </a:xfrm>
          <a:prstGeom prst="rect">
            <a:avLst/>
          </a:prstGeom>
          <a:blipFill dpi="0" rotWithShape="1">
            <a:blip r:embed="rId2">
              <a:alphaModFix amt="60000"/>
              <a:lum bright="70000" contrast="-70000"/>
              <a:extLs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značba mesta vsebine 2">
            <a:extLst>
              <a:ext uri="{FF2B5EF4-FFF2-40B4-BE49-F238E27FC236}">
                <a16:creationId xmlns:a16="http://schemas.microsoft.com/office/drawing/2014/main" xmlns="" id="{C9D00B52-2AA5-47AB-A703-B52D17610CA5}"/>
              </a:ext>
            </a:extLst>
          </p:cNvPr>
          <p:cNvSpPr>
            <a:spLocks noGrp="1"/>
          </p:cNvSpPr>
          <p:nvPr>
            <p:ph idx="1"/>
          </p:nvPr>
        </p:nvSpPr>
        <p:spPr>
          <a:xfrm>
            <a:off x="644893" y="2121408"/>
            <a:ext cx="5168168" cy="3759628"/>
          </a:xfrm>
        </p:spPr>
        <p:txBody>
          <a:bodyPr>
            <a:normAutofit/>
          </a:bodyPr>
          <a:lstStyle/>
          <a:p>
            <a:r>
              <a:rPr lang="sl-SI" sz="1800"/>
              <a:t>Otroke razdelimo v štiri skupine.</a:t>
            </a:r>
          </a:p>
          <a:p>
            <a:r>
              <a:rPr lang="sl-SI" sz="1800"/>
              <a:t>Izdelajo svojo himno za počitek, igro, hranjenje in zbor skupine.</a:t>
            </a:r>
          </a:p>
          <a:p>
            <a:r>
              <a:rPr lang="sl-SI" sz="1800"/>
              <a:t>Himno s pomočjo svojih inštrumentov sestavijo in naredijo zapis.</a:t>
            </a:r>
          </a:p>
          <a:p>
            <a:r>
              <a:rPr lang="sl-SI" sz="1800"/>
              <a:t>S temi himnami bomo naznanjali dejavnosti v dnevu.</a:t>
            </a:r>
          </a:p>
        </p:txBody>
      </p:sp>
      <p:pic>
        <p:nvPicPr>
          <p:cNvPr id="3076" name="Picture 4" descr="HOWK; INDIJANSKI TEDEN">
            <a:extLst>
              <a:ext uri="{FF2B5EF4-FFF2-40B4-BE49-F238E27FC236}">
                <a16:creationId xmlns:a16="http://schemas.microsoft.com/office/drawing/2014/main" xmlns="" id="{D47699B9-C6C5-4DA7-A42E-5F059DB71049}"/>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9028" r="6278" b="2"/>
          <a:stretch/>
        </p:blipFill>
        <p:spPr bwMode="auto">
          <a:xfrm>
            <a:off x="6241217" y="321733"/>
            <a:ext cx="2451592" cy="28420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Župnija Zg. Kungota">
            <a:extLst>
              <a:ext uri="{FF2B5EF4-FFF2-40B4-BE49-F238E27FC236}">
                <a16:creationId xmlns:a16="http://schemas.microsoft.com/office/drawing/2014/main" xmlns="" id="{D19DC77E-0C45-4813-825A-9480214335EE}"/>
              </a:ext>
            </a:extLst>
          </p:cNvPr>
          <p:cNvPicPr>
            <a:picLocks noChangeAspect="1" noChangeArrowheads="1"/>
          </p:cNvPicPr>
          <p:nvPr/>
        </p:nvPicPr>
        <p:blipFill rotWithShape="1">
          <a:blip r:embed="rId4">
            <a:extLst>
              <a:ext uri="{28A0092B-C50C-407E-A947-70E740481C1C}">
                <a14:useLocalDpi xmlns:a14="http://schemas.microsoft.com/office/drawing/2010/main" xmlns="" val="0"/>
              </a:ext>
            </a:extLst>
          </a:blip>
          <a:srcRect r="8859" b="-4"/>
          <a:stretch/>
        </p:blipFill>
        <p:spPr bwMode="auto">
          <a:xfrm>
            <a:off x="8776087" y="321736"/>
            <a:ext cx="3106457" cy="1917297"/>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Breathtaking photos of Aboriginal newborns and pregnant women ...">
            <a:extLst>
              <a:ext uri="{FF2B5EF4-FFF2-40B4-BE49-F238E27FC236}">
                <a16:creationId xmlns:a16="http://schemas.microsoft.com/office/drawing/2014/main" xmlns="" id="{038F9B7F-30B0-413D-9E8C-D677DF0A0BE5}"/>
              </a:ext>
            </a:extLst>
          </p:cNvPr>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9689" r="22783"/>
          <a:stretch/>
        </p:blipFill>
        <p:spPr bwMode="auto">
          <a:xfrm>
            <a:off x="6241217" y="3257795"/>
            <a:ext cx="2451592" cy="2844620"/>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Slika 3" descr="Slika, ki vsebuje besede oseba, stoječe, postavljajoče, dekle&#10;&#10;Opis je samodejno ustvarjen">
            <a:extLst>
              <a:ext uri="{FF2B5EF4-FFF2-40B4-BE49-F238E27FC236}">
                <a16:creationId xmlns:a16="http://schemas.microsoft.com/office/drawing/2014/main" xmlns="" id="{BC880619-6398-4172-966B-8428E0B11008}"/>
              </a:ext>
            </a:extLst>
          </p:cNvPr>
          <p:cNvPicPr>
            <a:picLocks noChangeAspect="1"/>
          </p:cNvPicPr>
          <p:nvPr/>
        </p:nvPicPr>
        <p:blipFill rotWithShape="1">
          <a:blip r:embed="rId6"/>
          <a:srcRect l="18311" r="24247" b="4"/>
          <a:stretch/>
        </p:blipFill>
        <p:spPr>
          <a:xfrm>
            <a:off x="8776087" y="2330472"/>
            <a:ext cx="3106457" cy="3771945"/>
          </a:xfrm>
          <a:prstGeom prst="rect">
            <a:avLst/>
          </a:prstGeom>
        </p:spPr>
      </p:pic>
      <p:grpSp>
        <p:nvGrpSpPr>
          <p:cNvPr id="77" name="Group 76">
            <a:extLst>
              <a:ext uri="{FF2B5EF4-FFF2-40B4-BE49-F238E27FC236}">
                <a16:creationId xmlns:a16="http://schemas.microsoft.com/office/drawing/2014/main" xmlns="" id="{8B08BF21-8D99-46EC-BEE7-9774026D0AB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401725" y="6229681"/>
            <a:ext cx="457200" cy="457200"/>
            <a:chOff x="11361456" y="6195813"/>
            <a:chExt cx="548640" cy="548640"/>
          </a:xfrm>
        </p:grpSpPr>
        <p:sp>
          <p:nvSpPr>
            <p:cNvPr id="78" name="Oval 77">
              <a:extLst>
                <a:ext uri="{FF2B5EF4-FFF2-40B4-BE49-F238E27FC236}">
                  <a16:creationId xmlns:a16="http://schemas.microsoft.com/office/drawing/2014/main" xmlns="" id="{0C7C5B93-23C6-4AD8-9344-638B128C47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xmlns="" id="{436F4D3D-419A-44A4-AF0F-B20F3EE6D4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xmlns="" val="3919106871"/>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74">
            <a:extLst>
              <a:ext uri="{FF2B5EF4-FFF2-40B4-BE49-F238E27FC236}">
                <a16:creationId xmlns:a16="http://schemas.microsoft.com/office/drawing/2014/main" xmlns="" id="{E009DD9B-5EE2-4C0D-8B2B-351C8C1022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105" name="Rectangle 76">
            <a:extLst>
              <a:ext uri="{FF2B5EF4-FFF2-40B4-BE49-F238E27FC236}">
                <a16:creationId xmlns:a16="http://schemas.microsoft.com/office/drawing/2014/main" xmlns="" id="{E720DB99-7745-4E75-9D96-AAB6D55C53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83745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06" name="Rectangle 78">
            <a:extLst>
              <a:ext uri="{FF2B5EF4-FFF2-40B4-BE49-F238E27FC236}">
                <a16:creationId xmlns:a16="http://schemas.microsoft.com/office/drawing/2014/main" xmlns="" id="{D68803C4-E159-4360-B7BB-74205C8F78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3981573"/>
            <a:ext cx="10222992" cy="2078335"/>
          </a:xfrm>
          <a:prstGeom prst="rect">
            <a:avLst/>
          </a:prstGeom>
          <a:blipFill dpi="0" rotWithShape="1">
            <a:blip r:embed="rId2">
              <a:alphaModFix amt="9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xmlns="" id="{7DF5E388-DB4C-42C0-BB98-B85913D3975D}"/>
              </a:ext>
            </a:extLst>
          </p:cNvPr>
          <p:cNvSpPr>
            <a:spLocks noGrp="1"/>
          </p:cNvSpPr>
          <p:nvPr>
            <p:ph type="title"/>
          </p:nvPr>
        </p:nvSpPr>
        <p:spPr>
          <a:xfrm>
            <a:off x="1285456" y="4162031"/>
            <a:ext cx="4543683" cy="1767141"/>
          </a:xfrm>
        </p:spPr>
        <p:txBody>
          <a:bodyPr>
            <a:normAutofit/>
          </a:bodyPr>
          <a:lstStyle/>
          <a:p>
            <a:pPr algn="r"/>
            <a:r>
              <a:rPr lang="sl-SI" dirty="0"/>
              <a:t>ZAKLJUČEK</a:t>
            </a:r>
          </a:p>
        </p:txBody>
      </p:sp>
      <p:pic>
        <p:nvPicPr>
          <p:cNvPr id="4102" name="Picture 6" descr="Opis ni na voljo">
            <a:extLst>
              <a:ext uri="{FF2B5EF4-FFF2-40B4-BE49-F238E27FC236}">
                <a16:creationId xmlns:a16="http://schemas.microsoft.com/office/drawing/2014/main" xmlns="" id="{6E97F236-00CD-46FF-AFCB-547419813F11}"/>
              </a:ext>
            </a:extLst>
          </p:cNvPr>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1458185" y="564542"/>
            <a:ext cx="2298458" cy="306461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Opis ni na voljo">
            <a:extLst>
              <a:ext uri="{FF2B5EF4-FFF2-40B4-BE49-F238E27FC236}">
                <a16:creationId xmlns:a16="http://schemas.microsoft.com/office/drawing/2014/main" xmlns="" id="{693EC916-24C7-4E77-B241-E59F80C9FE23}"/>
              </a:ext>
            </a:extLst>
          </p:cNvPr>
          <p:cNvPicPr>
            <a:picLocks noChangeAspect="1" noChangeArrowheads="1"/>
          </p:cNvPicPr>
          <p:nvPr/>
        </p:nvPicPr>
        <p:blipFill>
          <a:blip r:embed="rId5">
            <a:extLst>
              <a:ext uri="{28A0092B-C50C-407E-A947-70E740481C1C}">
                <a14:useLocalDpi xmlns:a14="http://schemas.microsoft.com/office/drawing/2010/main" xmlns="" val="0"/>
              </a:ext>
            </a:extLst>
          </a:blip>
          <a:stretch>
            <a:fillRect/>
          </a:stretch>
        </p:blipFill>
        <p:spPr bwMode="auto">
          <a:xfrm>
            <a:off x="4978565" y="564542"/>
            <a:ext cx="2298458" cy="3064611"/>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Opis ni na voljo">
            <a:extLst>
              <a:ext uri="{FF2B5EF4-FFF2-40B4-BE49-F238E27FC236}">
                <a16:creationId xmlns:a16="http://schemas.microsoft.com/office/drawing/2014/main" xmlns="" id="{DFA5C3BA-744A-42C0-9D71-102BCCB0CC22}"/>
              </a:ext>
            </a:extLst>
          </p:cNvPr>
          <p:cNvPicPr>
            <a:picLocks noChangeAspect="1" noChangeArrowheads="1"/>
          </p:cNvPicPr>
          <p:nvPr/>
        </p:nvPicPr>
        <p:blipFill>
          <a:blip r:embed="rId6">
            <a:extLst>
              <a:ext uri="{28A0092B-C50C-407E-A947-70E740481C1C}">
                <a14:useLocalDpi xmlns:a14="http://schemas.microsoft.com/office/drawing/2010/main" xmlns="" val="0"/>
              </a:ext>
            </a:extLst>
          </a:blip>
          <a:stretch>
            <a:fillRect/>
          </a:stretch>
        </p:blipFill>
        <p:spPr bwMode="auto">
          <a:xfrm>
            <a:off x="8492598" y="564542"/>
            <a:ext cx="2298458" cy="306461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Označba mesta vsebine 2">
            <a:extLst>
              <a:ext uri="{FF2B5EF4-FFF2-40B4-BE49-F238E27FC236}">
                <a16:creationId xmlns:a16="http://schemas.microsoft.com/office/drawing/2014/main" xmlns="" id="{70C45F32-824B-419D-8B82-3CDAC473058C}"/>
              </a:ext>
            </a:extLst>
          </p:cNvPr>
          <p:cNvSpPr>
            <a:spLocks noGrp="1"/>
          </p:cNvSpPr>
          <p:nvPr>
            <p:ph idx="1"/>
          </p:nvPr>
        </p:nvSpPr>
        <p:spPr>
          <a:xfrm>
            <a:off x="6217920" y="3981574"/>
            <a:ext cx="4897755" cy="2078334"/>
          </a:xfrm>
        </p:spPr>
        <p:txBody>
          <a:bodyPr anchor="ctr">
            <a:normAutofit/>
          </a:bodyPr>
          <a:lstStyle/>
          <a:p>
            <a:r>
              <a:rPr lang="sl-SI" sz="1400" dirty="0"/>
              <a:t>Naredimo krog, okrog ognja.</a:t>
            </a:r>
          </a:p>
          <a:p>
            <a:r>
              <a:rPr lang="sl-SI" sz="1400" dirty="0"/>
              <a:t>Oponašamo Indijance.</a:t>
            </a:r>
          </a:p>
          <a:p>
            <a:r>
              <a:rPr lang="sl-SI" sz="1400" dirty="0"/>
              <a:t>Igra Poglavar in Indijanci</a:t>
            </a:r>
          </a:p>
        </p:txBody>
      </p:sp>
      <p:sp>
        <p:nvSpPr>
          <p:cNvPr id="4107" name="Rectangle 80">
            <a:extLst>
              <a:ext uri="{FF2B5EF4-FFF2-40B4-BE49-F238E27FC236}">
                <a16:creationId xmlns:a16="http://schemas.microsoft.com/office/drawing/2014/main" xmlns="" id="{504B0465-3B07-49BF-BEA7-D8147624629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84504" y="6128670"/>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Oval 82">
            <a:extLst>
              <a:ext uri="{FF2B5EF4-FFF2-40B4-BE49-F238E27FC236}">
                <a16:creationId xmlns:a16="http://schemas.microsoft.com/office/drawing/2014/main" xmlns="" id="{49B7FFA5-14CB-4A4F-9BCC-CA3AA5D9D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01725" y="6229681"/>
            <a:ext cx="457200" cy="45720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xmlns="" id="{04E48745-7512-4EC2-9E20-9092D12150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3302569050"/>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xmlns="" id="{D285A78D-307C-4759-8623-2DA643149CD6}"/>
              </a:ext>
            </a:extLst>
          </p:cNvPr>
          <p:cNvSpPr>
            <a:spLocks noGrp="1"/>
          </p:cNvSpPr>
          <p:nvPr>
            <p:ph type="title"/>
          </p:nvPr>
        </p:nvSpPr>
        <p:spPr/>
        <p:txBody>
          <a:bodyPr/>
          <a:lstStyle/>
          <a:p>
            <a:r>
              <a:rPr lang="sl-SI" dirty="0"/>
              <a:t>POGLAVAR IN INDIJANCI</a:t>
            </a:r>
          </a:p>
        </p:txBody>
      </p:sp>
      <p:sp>
        <p:nvSpPr>
          <p:cNvPr id="3" name="Označba mesta vsebine 2">
            <a:extLst>
              <a:ext uri="{FF2B5EF4-FFF2-40B4-BE49-F238E27FC236}">
                <a16:creationId xmlns:a16="http://schemas.microsoft.com/office/drawing/2014/main" xmlns="" id="{2DF72959-126B-4641-9C77-A688C5C7388C}"/>
              </a:ext>
            </a:extLst>
          </p:cNvPr>
          <p:cNvSpPr>
            <a:spLocks noGrp="1"/>
          </p:cNvSpPr>
          <p:nvPr>
            <p:ph idx="1"/>
          </p:nvPr>
        </p:nvSpPr>
        <p:spPr/>
        <p:txBody>
          <a:bodyPr/>
          <a:lstStyle/>
          <a:p>
            <a:r>
              <a:rPr lang="sl-SI" dirty="0"/>
              <a:t>Igra se igra tako, da poglavar dvigne sliko inštrumenta, Indijanci pa morajo zaigrati na inštrument, ki je prikazan. Če poglavar stoji, morajo Indijanci igrati zelo hitro, če poglavar počepne, pa morajo igrati počasi.  Poglavar lahko igro kadarkoli prekine z Indijanskim oglašanjem. Ko to stori, morajo nemudoma vsi Indijanci izpustiti inštrumente in teči okoli ognja in se enako oglašati.</a:t>
            </a:r>
          </a:p>
        </p:txBody>
      </p:sp>
    </p:spTree>
    <p:extLst>
      <p:ext uri="{BB962C8B-B14F-4D97-AF65-F5344CB8AC3E}">
        <p14:creationId xmlns:p14="http://schemas.microsoft.com/office/powerpoint/2010/main" xmlns="" val="1920071703"/>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rsta lesa">
  <a:themeElements>
    <a:clrScheme name="Vrsta les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rsta lesa">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rsta les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B66F4CD8503E49B081465910CB410A" ma:contentTypeVersion="3" ma:contentTypeDescription="Create a new document." ma:contentTypeScope="" ma:versionID="941f31dfe60345fea2ca61d4aaa448f4">
  <xsd:schema xmlns:xsd="http://www.w3.org/2001/XMLSchema" xmlns:xs="http://www.w3.org/2001/XMLSchema" xmlns:p="http://schemas.microsoft.com/office/2006/metadata/properties" xmlns:ns2="8a20d0f7-c1b0-4177-b977-01023cd60fe2" targetNamespace="http://schemas.microsoft.com/office/2006/metadata/properties" ma:root="true" ma:fieldsID="d4a5f8c920911d8e59865139b9d21778" ns2:_="">
    <xsd:import namespace="8a20d0f7-c1b0-4177-b977-01023cd60fe2"/>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0d0f7-c1b0-4177-b977-01023cd60f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0DF76B7-807F-417C-9DD8-68C9FCEA0A71}"/>
</file>

<file path=customXml/itemProps2.xml><?xml version="1.0" encoding="utf-8"?>
<ds:datastoreItem xmlns:ds="http://schemas.openxmlformats.org/officeDocument/2006/customXml" ds:itemID="{D163BD30-E51F-41FC-91FE-A0E6F96F249F}"/>
</file>

<file path=customXml/itemProps3.xml><?xml version="1.0" encoding="utf-8"?>
<ds:datastoreItem xmlns:ds="http://schemas.openxmlformats.org/officeDocument/2006/customXml" ds:itemID="{2DBB87AE-6BCB-4E4C-B456-4938F22C0CFC}"/>
</file>

<file path=docProps/app.xml><?xml version="1.0" encoding="utf-8"?>
<Properties xmlns="http://schemas.openxmlformats.org/officeDocument/2006/extended-properties" xmlns:vt="http://schemas.openxmlformats.org/officeDocument/2006/docPropsVTypes">
  <TotalTime>0</TotalTime>
  <Words>474</Words>
  <PresentationFormat>Po meri</PresentationFormat>
  <Paragraphs>31</Paragraphs>
  <Slides>9</Slides>
  <Notes>0</Notes>
  <HiddenSlides>0</HiddenSlides>
  <MMClips>0</MMClips>
  <ScaleCrop>false</ScaleCrop>
  <HeadingPairs>
    <vt:vector size="4" baseType="variant">
      <vt:variant>
        <vt:lpstr>Tema</vt:lpstr>
      </vt:variant>
      <vt:variant>
        <vt:i4>1</vt:i4>
      </vt:variant>
      <vt:variant>
        <vt:lpstr>Naslovi diapozitivov</vt:lpstr>
      </vt:variant>
      <vt:variant>
        <vt:i4>9</vt:i4>
      </vt:variant>
    </vt:vector>
  </HeadingPairs>
  <TitlesOfParts>
    <vt:vector size="10" baseType="lpstr">
      <vt:lpstr>Vrsta lesa</vt:lpstr>
      <vt:lpstr>GLASBENA USTVARJALNOST -INDIJANCI-</vt:lpstr>
      <vt:lpstr>UVODNA MOTIVACIJA</vt:lpstr>
      <vt:lpstr>OSREDNJI DEL</vt:lpstr>
      <vt:lpstr>Diapozitiv 4</vt:lpstr>
      <vt:lpstr>Diapozitiv 5</vt:lpstr>
      <vt:lpstr>Diapozitiv 6</vt:lpstr>
      <vt:lpstr>Diapozitiv 7</vt:lpstr>
      <vt:lpstr>ZAKLJUČEK</vt:lpstr>
      <vt:lpstr>POGLAVAR IN INDIJANCI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GLASBENA USTVARJALNOST -INDIJANCI-</dc:title>
  <dc:creator>Brina Jez</dc:creator>
  <cp:lastModifiedBy>Brina Jez</cp:lastModifiedBy>
  <cp:revision>1</cp:revision>
  <dcterms:modified xsi:type="dcterms:W3CDTF">2020-06-18T19:08:28Z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0x01010048B66F4CD8503E49B081465910CB410A</vt:lpwstr>
  </property>
</Properties>
</file>